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handoutMasterIdLst>
    <p:handoutMasterId r:id="rId18"/>
  </p:handoutMasterIdLst>
  <p:sldIdLst>
    <p:sldId id="301" r:id="rId2"/>
    <p:sldId id="293" r:id="rId3"/>
    <p:sldId id="291" r:id="rId4"/>
    <p:sldId id="283" r:id="rId5"/>
    <p:sldId id="294" r:id="rId6"/>
    <p:sldId id="302" r:id="rId7"/>
    <p:sldId id="286" r:id="rId8"/>
    <p:sldId id="303" r:id="rId9"/>
    <p:sldId id="297" r:id="rId10"/>
    <p:sldId id="298" r:id="rId11"/>
    <p:sldId id="279" r:id="rId12"/>
    <p:sldId id="292" r:id="rId13"/>
    <p:sldId id="305" r:id="rId14"/>
    <p:sldId id="304" r:id="rId15"/>
    <p:sldId id="287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8" autoAdjust="0"/>
    <p:restoredTop sz="94660"/>
  </p:normalViewPr>
  <p:slideViewPr>
    <p:cSldViewPr>
      <p:cViewPr varScale="1">
        <p:scale>
          <a:sx n="59" d="100"/>
          <a:sy n="59" d="100"/>
        </p:scale>
        <p:origin x="127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igh Glayzer" userId="874bbb6e-f68c-4257-92ea-47dbc9ee6814" providerId="ADAL" clId="{6CF67CDB-6994-4016-B0D5-0C188F7097CE}"/>
    <pc:docChg chg="modSld">
      <pc:chgData name="Ashleigh Glayzer" userId="874bbb6e-f68c-4257-92ea-47dbc9ee6814" providerId="ADAL" clId="{6CF67CDB-6994-4016-B0D5-0C188F7097CE}" dt="2026-09-08T18:19:18.242" v="0" actId="20577"/>
      <pc:docMkLst>
        <pc:docMk/>
      </pc:docMkLst>
      <pc:sldChg chg="modSp mod">
        <pc:chgData name="Ashleigh Glayzer" userId="874bbb6e-f68c-4257-92ea-47dbc9ee6814" providerId="ADAL" clId="{6CF67CDB-6994-4016-B0D5-0C188F7097CE}" dt="2026-09-08T18:19:18.242" v="0" actId="20577"/>
        <pc:sldMkLst>
          <pc:docMk/>
          <pc:sldMk cId="1372006351" sldId="301"/>
        </pc:sldMkLst>
        <pc:spChg chg="mod">
          <ac:chgData name="Ashleigh Glayzer" userId="874bbb6e-f68c-4257-92ea-47dbc9ee6814" providerId="ADAL" clId="{6CF67CDB-6994-4016-B0D5-0C188F7097CE}" dt="2026-09-08T18:19:18.242" v="0" actId="20577"/>
          <ac:spMkLst>
            <pc:docMk/>
            <pc:sldMk cId="1372006351" sldId="301"/>
            <ac:spMk id="5" creationId="{7FA89162-F922-ABBB-259C-128375BAE165}"/>
          </ac:spMkLst>
        </pc:spChg>
      </pc:sldChg>
    </pc:docChg>
  </pc:docChgLst>
  <pc:docChgLst>
    <pc:chgData name="Katey Walker" userId="cce4fcf9-8f55-4217-9ff0-daa445614608" providerId="ADAL" clId="{4C4D9F79-184C-4610-8295-8F9F65A1B991}"/>
    <pc:docChg chg="modSld modMainMaster">
      <pc:chgData name="Katey Walker" userId="cce4fcf9-8f55-4217-9ff0-daa445614608" providerId="ADAL" clId="{4C4D9F79-184C-4610-8295-8F9F65A1B991}" dt="2026-09-06T20:54:22.899" v="17" actId="767"/>
      <pc:docMkLst>
        <pc:docMk/>
      </pc:docMkLst>
      <pc:sldChg chg="addSp modSp">
        <pc:chgData name="Katey Walker" userId="cce4fcf9-8f55-4217-9ff0-daa445614608" providerId="ADAL" clId="{4C4D9F79-184C-4610-8295-8F9F65A1B991}" dt="2026-09-06T20:49:05.965" v="13" actId="767"/>
        <pc:sldMkLst>
          <pc:docMk/>
          <pc:sldMk cId="0" sldId="279"/>
        </pc:sldMkLst>
        <pc:spChg chg="add mod">
          <ac:chgData name="Katey Walker" userId="cce4fcf9-8f55-4217-9ff0-daa445614608" providerId="ADAL" clId="{4C4D9F79-184C-4610-8295-8F9F65A1B991}" dt="2026-09-06T20:49:05.965" v="13" actId="767"/>
          <ac:spMkLst>
            <pc:docMk/>
            <pc:sldMk cId="0" sldId="279"/>
            <ac:spMk id="7" creationId="{9BD40580-E456-729D-57A7-1C9C6DC92789}"/>
          </ac:spMkLst>
        </pc:spChg>
      </pc:sldChg>
      <pc:sldChg chg="addSp modSp">
        <pc:chgData name="Katey Walker" userId="cce4fcf9-8f55-4217-9ff0-daa445614608" providerId="ADAL" clId="{4C4D9F79-184C-4610-8295-8F9F65A1B991}" dt="2026-09-06T20:40:48.205" v="5" actId="767"/>
        <pc:sldMkLst>
          <pc:docMk/>
          <pc:sldMk cId="424311768" sldId="283"/>
        </pc:sldMkLst>
        <pc:spChg chg="add mod">
          <ac:chgData name="Katey Walker" userId="cce4fcf9-8f55-4217-9ff0-daa445614608" providerId="ADAL" clId="{4C4D9F79-184C-4610-8295-8F9F65A1B991}" dt="2026-09-06T20:40:48.205" v="5" actId="767"/>
          <ac:spMkLst>
            <pc:docMk/>
            <pc:sldMk cId="424311768" sldId="283"/>
            <ac:spMk id="5" creationId="{1589F46B-D28D-58BA-61A3-5EB40368D708}"/>
          </ac:spMkLst>
        </pc:spChg>
      </pc:sldChg>
      <pc:sldChg chg="addSp modSp">
        <pc:chgData name="Katey Walker" userId="cce4fcf9-8f55-4217-9ff0-daa445614608" providerId="ADAL" clId="{4C4D9F79-184C-4610-8295-8F9F65A1B991}" dt="2026-09-06T20:54:22.899" v="17" actId="767"/>
        <pc:sldMkLst>
          <pc:docMk/>
          <pc:sldMk cId="403487445" sldId="287"/>
        </pc:sldMkLst>
        <pc:spChg chg="add mod">
          <ac:chgData name="Katey Walker" userId="cce4fcf9-8f55-4217-9ff0-daa445614608" providerId="ADAL" clId="{4C4D9F79-184C-4610-8295-8F9F65A1B991}" dt="2026-09-06T20:54:22.899" v="17" actId="767"/>
          <ac:spMkLst>
            <pc:docMk/>
            <pc:sldMk cId="403487445" sldId="287"/>
            <ac:spMk id="2" creationId="{B5E650F5-D4C7-0453-4B03-39C1F49880A6}"/>
          </ac:spMkLst>
        </pc:spChg>
      </pc:sldChg>
      <pc:sldChg chg="addSp delSp modSp">
        <pc:chgData name="Katey Walker" userId="cce4fcf9-8f55-4217-9ff0-daa445614608" providerId="ADAL" clId="{4C4D9F79-184C-4610-8295-8F9F65A1B991}" dt="2026-09-06T20:38:07.101" v="2" actId="767"/>
        <pc:sldMkLst>
          <pc:docMk/>
          <pc:sldMk cId="3688499278" sldId="291"/>
        </pc:sldMkLst>
        <pc:spChg chg="add mod">
          <ac:chgData name="Katey Walker" userId="cce4fcf9-8f55-4217-9ff0-daa445614608" providerId="ADAL" clId="{4C4D9F79-184C-4610-8295-8F9F65A1B991}" dt="2026-09-06T20:38:07.101" v="2" actId="767"/>
          <ac:spMkLst>
            <pc:docMk/>
            <pc:sldMk cId="3688499278" sldId="291"/>
            <ac:spMk id="9" creationId="{9BFFB6E0-0AFA-140F-0A9B-58D30E6BF79A}"/>
          </ac:spMkLst>
        </pc:spChg>
      </pc:sldChg>
      <pc:sldChg chg="addSp modSp">
        <pc:chgData name="Katey Walker" userId="cce4fcf9-8f55-4217-9ff0-daa445614608" providerId="ADAL" clId="{4C4D9F79-184C-4610-8295-8F9F65A1B991}" dt="2026-09-06T20:49:50.350" v="14" actId="767"/>
        <pc:sldMkLst>
          <pc:docMk/>
          <pc:sldMk cId="3911170221" sldId="292"/>
        </pc:sldMkLst>
        <pc:spChg chg="add mod">
          <ac:chgData name="Katey Walker" userId="cce4fcf9-8f55-4217-9ff0-daa445614608" providerId="ADAL" clId="{4C4D9F79-184C-4610-8295-8F9F65A1B991}" dt="2026-09-06T20:49:50.350" v="14" actId="767"/>
          <ac:spMkLst>
            <pc:docMk/>
            <pc:sldMk cId="3911170221" sldId="292"/>
            <ac:spMk id="5" creationId="{1D4977B9-12D1-1A2E-8865-9FC1C8DB065A}"/>
          </ac:spMkLst>
        </pc:spChg>
      </pc:sldChg>
      <pc:sldChg chg="addSp modSp">
        <pc:chgData name="Katey Walker" userId="cce4fcf9-8f55-4217-9ff0-daa445614608" providerId="ADAL" clId="{4C4D9F79-184C-4610-8295-8F9F65A1B991}" dt="2026-09-06T20:42:03.505" v="6" actId="767"/>
        <pc:sldMkLst>
          <pc:docMk/>
          <pc:sldMk cId="1490762721" sldId="294"/>
        </pc:sldMkLst>
        <pc:spChg chg="add mod">
          <ac:chgData name="Katey Walker" userId="cce4fcf9-8f55-4217-9ff0-daa445614608" providerId="ADAL" clId="{4C4D9F79-184C-4610-8295-8F9F65A1B991}" dt="2026-09-06T20:42:03.505" v="6" actId="767"/>
          <ac:spMkLst>
            <pc:docMk/>
            <pc:sldMk cId="1490762721" sldId="294"/>
            <ac:spMk id="2" creationId="{B32AEFE9-2F77-F27F-F665-9A664E53AFAC}"/>
          </ac:spMkLst>
        </pc:spChg>
      </pc:sldChg>
      <pc:sldChg chg="addSp delSp modSp">
        <pc:chgData name="Katey Walker" userId="cce4fcf9-8f55-4217-9ff0-daa445614608" providerId="ADAL" clId="{4C4D9F79-184C-4610-8295-8F9F65A1B991}" dt="2026-09-06T20:45:36.824" v="11" actId="767"/>
        <pc:sldMkLst>
          <pc:docMk/>
          <pc:sldMk cId="2707217593" sldId="297"/>
        </pc:sldMkLst>
        <pc:spChg chg="add mod">
          <ac:chgData name="Katey Walker" userId="cce4fcf9-8f55-4217-9ff0-daa445614608" providerId="ADAL" clId="{4C4D9F79-184C-4610-8295-8F9F65A1B991}" dt="2026-09-06T20:45:36.824" v="11" actId="767"/>
          <ac:spMkLst>
            <pc:docMk/>
            <pc:sldMk cId="2707217593" sldId="297"/>
            <ac:spMk id="5" creationId="{90A38811-48DF-B588-4F1B-1E7F74D33D9F}"/>
          </ac:spMkLst>
        </pc:spChg>
      </pc:sldChg>
      <pc:sldChg chg="addSp modSp">
        <pc:chgData name="Katey Walker" userId="cce4fcf9-8f55-4217-9ff0-daa445614608" providerId="ADAL" clId="{4C4D9F79-184C-4610-8295-8F9F65A1B991}" dt="2026-09-06T20:48:22.088" v="12" actId="767"/>
        <pc:sldMkLst>
          <pc:docMk/>
          <pc:sldMk cId="240936393" sldId="298"/>
        </pc:sldMkLst>
        <pc:spChg chg="add mod">
          <ac:chgData name="Katey Walker" userId="cce4fcf9-8f55-4217-9ff0-daa445614608" providerId="ADAL" clId="{4C4D9F79-184C-4610-8295-8F9F65A1B991}" dt="2026-09-06T20:48:22.088" v="12" actId="767"/>
          <ac:spMkLst>
            <pc:docMk/>
            <pc:sldMk cId="240936393" sldId="298"/>
            <ac:spMk id="4" creationId="{61D930E7-CAB4-07BB-1DAB-A4F849C9D1AF}"/>
          </ac:spMkLst>
        </pc:spChg>
      </pc:sldChg>
      <pc:sldChg chg="addSp modSp">
        <pc:chgData name="Katey Walker" userId="cce4fcf9-8f55-4217-9ff0-daa445614608" providerId="ADAL" clId="{4C4D9F79-184C-4610-8295-8F9F65A1B991}" dt="2026-09-06T20:42:52.856" v="7" actId="767"/>
        <pc:sldMkLst>
          <pc:docMk/>
          <pc:sldMk cId="3644014385" sldId="302"/>
        </pc:sldMkLst>
        <pc:spChg chg="add mod">
          <ac:chgData name="Katey Walker" userId="cce4fcf9-8f55-4217-9ff0-daa445614608" providerId="ADAL" clId="{4C4D9F79-184C-4610-8295-8F9F65A1B991}" dt="2026-09-06T20:42:52.856" v="7" actId="767"/>
          <ac:spMkLst>
            <pc:docMk/>
            <pc:sldMk cId="3644014385" sldId="302"/>
            <ac:spMk id="6" creationId="{26EAD21E-1D32-EDF2-8B36-BACD8F4ABA6F}"/>
          </ac:spMkLst>
        </pc:spChg>
      </pc:sldChg>
      <pc:sldChg chg="addSp modSp">
        <pc:chgData name="Katey Walker" userId="cce4fcf9-8f55-4217-9ff0-daa445614608" providerId="ADAL" clId="{4C4D9F79-184C-4610-8295-8F9F65A1B991}" dt="2026-09-06T20:53:30.070" v="16" actId="767"/>
        <pc:sldMkLst>
          <pc:docMk/>
          <pc:sldMk cId="3112025619" sldId="304"/>
        </pc:sldMkLst>
        <pc:spChg chg="add mod">
          <ac:chgData name="Katey Walker" userId="cce4fcf9-8f55-4217-9ff0-daa445614608" providerId="ADAL" clId="{4C4D9F79-184C-4610-8295-8F9F65A1B991}" dt="2026-09-06T20:53:30.070" v="16" actId="767"/>
          <ac:spMkLst>
            <pc:docMk/>
            <pc:sldMk cId="3112025619" sldId="304"/>
            <ac:spMk id="6" creationId="{75DEAD3D-A5C4-8D1A-9732-F8B6BA9F8591}"/>
          </ac:spMkLst>
        </pc:spChg>
      </pc:sldChg>
      <pc:sldChg chg="addSp modSp">
        <pc:chgData name="Katey Walker" userId="cce4fcf9-8f55-4217-9ff0-daa445614608" providerId="ADAL" clId="{4C4D9F79-184C-4610-8295-8F9F65A1B991}" dt="2026-09-06T20:51:33.393" v="15" actId="767"/>
        <pc:sldMkLst>
          <pc:docMk/>
          <pc:sldMk cId="1451357937" sldId="305"/>
        </pc:sldMkLst>
        <pc:spChg chg="add mod">
          <ac:chgData name="Katey Walker" userId="cce4fcf9-8f55-4217-9ff0-daa445614608" providerId="ADAL" clId="{4C4D9F79-184C-4610-8295-8F9F65A1B991}" dt="2026-09-06T20:51:33.393" v="15" actId="767"/>
          <ac:spMkLst>
            <pc:docMk/>
            <pc:sldMk cId="1451357937" sldId="305"/>
            <ac:spMk id="6" creationId="{48FF8E15-7D32-2359-26E6-012C842B3064}"/>
          </ac:spMkLst>
        </pc:spChg>
      </pc:sldChg>
      <pc:sldMasterChg chg="setBg">
        <pc:chgData name="Katey Walker" userId="cce4fcf9-8f55-4217-9ff0-daa445614608" providerId="ADAL" clId="{4C4D9F79-184C-4610-8295-8F9F65A1B991}" dt="2026-09-06T20:40:21.733" v="4"/>
        <pc:sldMasterMkLst>
          <pc:docMk/>
          <pc:sldMasterMk cId="0" sldId="2147483780"/>
        </pc:sldMasterMkLst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07B5B-7285-4B06-BBC6-E164F9077FA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794-6AC4-42E2-8443-E6E18285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4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402B-E19E-4A1E-B87A-977BF36335D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96B64-0E7B-418C-B0BF-0C677C32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2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19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arentalconcerns@trinitybuckshaw.lanc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59A51423-1256-22E8-F167-2145836A7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7" y="6235962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F8561B-130F-5BDF-24EB-E9177E09F6B5}"/>
              </a:ext>
            </a:extLst>
          </p:cNvPr>
          <p:cNvSpPr/>
          <p:nvPr/>
        </p:nvSpPr>
        <p:spPr>
          <a:xfrm>
            <a:off x="1409601" y="94178"/>
            <a:ext cx="623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to 2W</a:t>
            </a:r>
          </a:p>
        </p:txBody>
      </p:sp>
      <p:sp>
        <p:nvSpPr>
          <p:cNvPr id="4" name="Explosion 1 15">
            <a:extLst>
              <a:ext uri="{FF2B5EF4-FFF2-40B4-BE49-F238E27FC236}">
                <a16:creationId xmlns:a16="http://schemas.microsoft.com/office/drawing/2014/main" id="{3C9A103A-0E34-7658-771F-99E6D8BABD3F}"/>
              </a:ext>
            </a:extLst>
          </p:cNvPr>
          <p:cNvSpPr/>
          <p:nvPr/>
        </p:nvSpPr>
        <p:spPr>
          <a:xfrm>
            <a:off x="414805" y="908720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Walker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Explosion 1 15">
            <a:extLst>
              <a:ext uri="{FF2B5EF4-FFF2-40B4-BE49-F238E27FC236}">
                <a16:creationId xmlns:a16="http://schemas.microsoft.com/office/drawing/2014/main" id="{7FA89162-F922-ABBB-259C-128375BAE165}"/>
              </a:ext>
            </a:extLst>
          </p:cNvPr>
          <p:cNvSpPr/>
          <p:nvPr/>
        </p:nvSpPr>
        <p:spPr>
          <a:xfrm>
            <a:off x="1598119" y="3459776"/>
            <a:ext cx="4653644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2P: Miss Price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2G: Mrs Glayzer</a:t>
            </a:r>
          </a:p>
          <a:p>
            <a:pPr algn="ctr"/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Explosion 1 15">
            <a:extLst>
              <a:ext uri="{FF2B5EF4-FFF2-40B4-BE49-F238E27FC236}">
                <a16:creationId xmlns:a16="http://schemas.microsoft.com/office/drawing/2014/main" id="{F1F458D8-04A6-C1AF-D3E2-89DA373CCD5D}"/>
              </a:ext>
            </a:extLst>
          </p:cNvPr>
          <p:cNvSpPr/>
          <p:nvPr/>
        </p:nvSpPr>
        <p:spPr>
          <a:xfrm>
            <a:off x="5127499" y="1484784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Cockroft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124744"/>
            <a:ext cx="8181528" cy="4497680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badi" panose="020B0604020104020204" pitchFamily="34" charset="0"/>
              </a:rPr>
              <a:t>The aim of this afternoon is to provide you with some insight into Year 2 and how we aim to support your children throughout the year. </a:t>
            </a:r>
          </a:p>
          <a:p>
            <a:endParaRPr lang="en-GB" sz="2800" dirty="0">
              <a:latin typeface="Abadi" panose="020B0604020104020204" pitchFamily="34" charset="0"/>
            </a:endParaRPr>
          </a:p>
          <a:p>
            <a:r>
              <a:rPr lang="en-GB" sz="2800" dirty="0">
                <a:latin typeface="Abadi" panose="020B0604020104020204" pitchFamily="34" charset="0"/>
              </a:rPr>
              <a:t>If you have any queries please email </a:t>
            </a:r>
            <a:r>
              <a:rPr lang="en-GB" sz="2400" dirty="0">
                <a:latin typeface="Abadi" panose="020B0604020104020204" pitchFamily="34" charset="0"/>
                <a:hlinkClick r:id="rId2"/>
              </a:rPr>
              <a:t>parentalconcerns@trinitybuckshaw.lancs.sch.uk</a:t>
            </a:r>
            <a:r>
              <a:rPr lang="en-GB" sz="2400" dirty="0">
                <a:latin typeface="Abadi" panose="020B0604020104020204" pitchFamily="34" charset="0"/>
              </a:rPr>
              <a:t> </a:t>
            </a:r>
            <a:r>
              <a:rPr lang="en-GB" sz="2800" dirty="0">
                <a:latin typeface="Abadi" panose="020B0604020104020204" pitchFamily="34" charset="0"/>
              </a:rPr>
              <a:t>and address FAO Year 2 and we will endeavour to answer any questions.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655" y="116632"/>
            <a:ext cx="25195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Abadi" panose="020B0604020104020204" pitchFamily="34" charset="0"/>
              </a:rPr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363516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67744" y="3789040"/>
            <a:ext cx="5328592" cy="19935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182" y="1412776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Abadi" panose="020B0604020104020204" pitchFamily="34" charset="0"/>
              </a:rPr>
              <a:t>*Our Instagram page </a:t>
            </a:r>
            <a:r>
              <a:rPr lang="en-GB" sz="3200" dirty="0">
                <a:latin typeface="Abadi" panose="020B0604020104020204" pitchFamily="34" charset="0"/>
              </a:rPr>
              <a:t>@</a:t>
            </a:r>
            <a:r>
              <a:rPr lang="en-GB" sz="2400" dirty="0">
                <a:latin typeface="Abadi" panose="020B0604020104020204" pitchFamily="34" charset="0"/>
              </a:rPr>
              <a:t>trinitycemethodistprimary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Abadi" panose="020B0604020104020204" pitchFamily="34" charset="0"/>
              </a:rPr>
              <a:t>Our School app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Abadi" panose="020B0604020104020204" pitchFamily="34" charset="0"/>
              </a:rPr>
              <a:t>Seesaw for homework grids and activities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6039" y="1412776"/>
            <a:ext cx="813564" cy="791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4376722"/>
            <a:ext cx="1832614" cy="11188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FFB6E0-0AFA-140F-0A9B-58D30E6BF79A}"/>
              </a:ext>
            </a:extLst>
          </p:cNvPr>
          <p:cNvSpPr txBox="1"/>
          <p:nvPr/>
        </p:nvSpPr>
        <p:spPr>
          <a:xfrm>
            <a:off x="109766" y="156037"/>
            <a:ext cx="34868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Abadi" panose="020B0604020104020204" pitchFamily="34" charset="0"/>
              </a:rPr>
              <a:t>Keep up to date</a:t>
            </a:r>
          </a:p>
        </p:txBody>
      </p:sp>
    </p:spTree>
    <p:extLst>
      <p:ext uri="{BB962C8B-B14F-4D97-AF65-F5344CB8AC3E}">
        <p14:creationId xmlns:p14="http://schemas.microsoft.com/office/powerpoint/2010/main" val="3688499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31540" y="1484784"/>
            <a:ext cx="8280920" cy="411328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badi" panose="020B0604020104020204" pitchFamily="34" charset="0"/>
              </a:rPr>
              <a:t>In Year 2 we are working towards more structured learning with a reduction in play-based learning activities. However, we still have lots of fun with your children and understand that this is a big change for them!</a:t>
            </a:r>
          </a:p>
          <a:p>
            <a:pPr marL="45720" indent="0">
              <a:buNone/>
            </a:pPr>
            <a:endParaRPr lang="en-GB" sz="2800" dirty="0">
              <a:latin typeface="Abadi" panose="020B0604020104020204" pitchFamily="34" charset="0"/>
            </a:endParaRPr>
          </a:p>
          <a:p>
            <a:r>
              <a:rPr lang="en-GB" sz="2800" dirty="0">
                <a:latin typeface="Abadi" panose="020B0604020104020204" pitchFamily="34" charset="0"/>
              </a:rPr>
              <a:t>Children complete the same lessons as they did in Year 1 and still have access to some activities in our provision areas for Maths and English when appropriate.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89F46B-D28D-58BA-61A3-5EB40368D708}"/>
              </a:ext>
            </a:extLst>
          </p:cNvPr>
          <p:cNvSpPr txBox="1"/>
          <p:nvPr/>
        </p:nvSpPr>
        <p:spPr>
          <a:xfrm>
            <a:off x="539552" y="576726"/>
            <a:ext cx="47290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Abadi" panose="020B0604020104020204" pitchFamily="34" charset="0"/>
              </a:rPr>
              <a:t>Transition from Year 1</a:t>
            </a:r>
          </a:p>
        </p:txBody>
      </p:sp>
    </p:spTree>
    <p:extLst>
      <p:ext uri="{BB962C8B-B14F-4D97-AF65-F5344CB8AC3E}">
        <p14:creationId xmlns:p14="http://schemas.microsoft.com/office/powerpoint/2010/main" val="42431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219403" y="1307794"/>
            <a:ext cx="8705193" cy="17281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Abadi" panose="020B0604020104020204" pitchFamily="34" charset="0"/>
              </a:rPr>
              <a:t>Please help us to create independent learners by encouraging your child to: 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Abadi" panose="020B0604020104020204" pitchFamily="34" charset="0"/>
              </a:rPr>
              <a:t>Take responsibility for their belongings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Abadi" panose="020B0604020104020204" pitchFamily="34" charset="0"/>
              </a:rPr>
              <a:t>Prepare for PE lessons by learning to put on and take off their own uniform, including fastening their own school shoes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Abadi" panose="020B0604020104020204" pitchFamily="34" charset="0"/>
              </a:rPr>
              <a:t>Work independently (including for homework- once they understand the task)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Abadi" panose="020B0604020104020204" pitchFamily="34" charset="0"/>
              </a:rPr>
              <a:t>Persevere with tasks, even when they find something tricky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Abadi" panose="020B0604020104020204" pitchFamily="34" charset="0"/>
              </a:rPr>
              <a:t>Ask questions when they are unsure</a:t>
            </a:r>
          </a:p>
          <a:p>
            <a:pPr marL="0" indent="0">
              <a:buNone/>
            </a:pPr>
            <a:endParaRPr lang="en-GB" dirty="0">
              <a:latin typeface="Abadi" panose="020B0604020104020204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Abadi" panose="020B0604020104020204" pitchFamily="34" charset="0"/>
              </a:rPr>
              <a:t>We want to work with you to create independent, resilient young children who are thriving both in school and at home. </a:t>
            </a:r>
          </a:p>
        </p:txBody>
      </p:sp>
      <p:pic>
        <p:nvPicPr>
          <p:cNvPr id="8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2AEFE9-2F77-F27F-F665-9A664E53AFAC}"/>
              </a:ext>
            </a:extLst>
          </p:cNvPr>
          <p:cNvSpPr txBox="1"/>
          <p:nvPr/>
        </p:nvSpPr>
        <p:spPr>
          <a:xfrm>
            <a:off x="0" y="0"/>
            <a:ext cx="3240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>
                <a:latin typeface="Abadi" panose="020B0604020104020204" pitchFamily="34" charset="0"/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490762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7262CD-3CC7-377C-3F23-708AFBC99413}"/>
              </a:ext>
            </a:extLst>
          </p:cNvPr>
          <p:cNvSpPr txBox="1"/>
          <p:nvPr/>
        </p:nvSpPr>
        <p:spPr>
          <a:xfrm>
            <a:off x="692696" y="1196752"/>
            <a:ext cx="775860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Abadi" panose="020B0604020104020204" pitchFamily="34" charset="0"/>
              </a:rPr>
              <a:t>Throughout your child's time in school, they have learnt the Trinity behavior expectations. </a:t>
            </a:r>
          </a:p>
          <a:p>
            <a:endParaRPr lang="en-US" sz="2400" dirty="0">
              <a:latin typeface="Abadi" panose="020B0604020104020204" pitchFamily="34" charset="0"/>
            </a:endParaRPr>
          </a:p>
          <a:p>
            <a:r>
              <a:rPr lang="en-US" sz="2400" dirty="0">
                <a:latin typeface="Abadi" panose="020B0604020104020204" pitchFamily="34" charset="0"/>
              </a:rPr>
              <a:t>We reward children with verbal praise, stickers, golden tickets and house team points. </a:t>
            </a:r>
          </a:p>
          <a:p>
            <a:endParaRPr lang="en-US" sz="2400" dirty="0">
              <a:latin typeface="Abadi" panose="020B0604020104020204" pitchFamily="34" charset="0"/>
            </a:endParaRPr>
          </a:p>
          <a:p>
            <a:r>
              <a:rPr lang="en-US" sz="2400" dirty="0">
                <a:latin typeface="Abadi" panose="020B0604020104020204" pitchFamily="34" charset="0"/>
              </a:rPr>
              <a:t>Golden tickets enter your child into a lucky draw whereby they can win a tea party with </a:t>
            </a:r>
            <a:r>
              <a:rPr lang="en-US" sz="2400" dirty="0" err="1">
                <a:latin typeface="Abadi" panose="020B0604020104020204" pitchFamily="34" charset="0"/>
              </a:rPr>
              <a:t>Mrs</a:t>
            </a:r>
            <a:r>
              <a:rPr lang="en-US" sz="2400" dirty="0">
                <a:latin typeface="Abadi" panose="020B0604020104020204" pitchFamily="34" charset="0"/>
              </a:rPr>
              <a:t> Wright. </a:t>
            </a:r>
          </a:p>
          <a:p>
            <a:endParaRPr lang="en-US" sz="2400" dirty="0">
              <a:latin typeface="Abadi" panose="020B0604020104020204" pitchFamily="34" charset="0"/>
            </a:endParaRPr>
          </a:p>
          <a:p>
            <a:r>
              <a:rPr lang="en-US" sz="2400" dirty="0">
                <a:latin typeface="Abadi" panose="020B0604020104020204" pitchFamily="34" charset="0"/>
              </a:rPr>
              <a:t>The House team which gains the most team in a half terms receives an extra play time with the equipment. </a:t>
            </a:r>
          </a:p>
          <a:p>
            <a:endParaRPr lang="en-US" sz="2400" dirty="0">
              <a:latin typeface="Abadi" panose="020B0604020104020204" pitchFamily="34" charset="0"/>
            </a:endParaRPr>
          </a:p>
          <a:p>
            <a:endParaRPr lang="en-US" sz="2400" dirty="0">
              <a:latin typeface="Abadi" panose="020B0604020104020204" pitchFamily="34" charset="0"/>
            </a:endParaRPr>
          </a:p>
          <a:p>
            <a:endParaRPr lang="en-US" sz="2400" dirty="0">
              <a:latin typeface="Abadi" panose="020B0604020104020204" pitchFamily="34" charset="0"/>
            </a:endParaRPr>
          </a:p>
        </p:txBody>
      </p:sp>
      <p:pic>
        <p:nvPicPr>
          <p:cNvPr id="5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71CAB0F8-5096-2E01-EF6D-E82B071BF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EAD21E-1D32-EDF2-8B36-BACD8F4ABA6F}"/>
              </a:ext>
            </a:extLst>
          </p:cNvPr>
          <p:cNvSpPr txBox="1"/>
          <p:nvPr/>
        </p:nvSpPr>
        <p:spPr>
          <a:xfrm>
            <a:off x="1893" y="105881"/>
            <a:ext cx="46089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/>
              <a:t>Our behaviour approach</a:t>
            </a:r>
          </a:p>
        </p:txBody>
      </p:sp>
    </p:spTree>
    <p:extLst>
      <p:ext uri="{BB962C8B-B14F-4D97-AF65-F5344CB8AC3E}">
        <p14:creationId xmlns:p14="http://schemas.microsoft.com/office/powerpoint/2010/main" val="3644014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2267744" y="404664"/>
            <a:ext cx="6925416" cy="4680520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>
                <a:latin typeface="Abadi" panose="020B0604020104020204" pitchFamily="34" charset="0"/>
              </a:rPr>
              <a:t>In Year 2 we continue to use a visual reminder for behaviour however it is slightly different to Year 1 as the children have learnt about the school rules fully by now. </a:t>
            </a:r>
          </a:p>
          <a:p>
            <a:endParaRPr lang="en-GB" sz="1800" dirty="0">
              <a:latin typeface="Abadi" panose="020B0604020104020204" pitchFamily="34" charset="0"/>
            </a:endParaRPr>
          </a:p>
          <a:p>
            <a:r>
              <a:rPr lang="en-GB" sz="1800" dirty="0">
                <a:latin typeface="Abadi" panose="020B0604020104020204" pitchFamily="34" charset="0"/>
              </a:rPr>
              <a:t>All children start the morning and afternoon on Green for good behaviour. </a:t>
            </a:r>
          </a:p>
          <a:p>
            <a:r>
              <a:rPr lang="en-GB" sz="1800" dirty="0">
                <a:latin typeface="Abadi" panose="020B0604020104020204" pitchFamily="34" charset="0"/>
              </a:rPr>
              <a:t>Children not following behaviour expectations will firstly receive a verbal warning. If this behaviour continues the child will move their name to the red for stop coloured card. </a:t>
            </a:r>
          </a:p>
          <a:p>
            <a:r>
              <a:rPr lang="en-GB" sz="1800" dirty="0">
                <a:latin typeface="Abadi" panose="020B0604020104020204" pitchFamily="34" charset="0"/>
              </a:rPr>
              <a:t>For repeatedly not following behaviour expectations or serious incidents the child will move their name to yellow, for a yellow sheet. </a:t>
            </a:r>
          </a:p>
          <a:p>
            <a:r>
              <a:rPr lang="en-GB" sz="1800" dirty="0">
                <a:latin typeface="Abadi" panose="020B0604020104020204" pitchFamily="34" charset="0"/>
              </a:rPr>
              <a:t>Then the following procedures will take place:</a:t>
            </a:r>
          </a:p>
          <a:p>
            <a:endParaRPr lang="en-GB" sz="1800" dirty="0">
              <a:latin typeface="Abadi" panose="020B0604020104020204" pitchFamily="34" charset="0"/>
            </a:endParaRPr>
          </a:p>
          <a:p>
            <a:r>
              <a:rPr lang="en-GB" sz="1800" dirty="0">
                <a:latin typeface="Abadi" panose="020B0604020104020204" pitchFamily="34" charset="0"/>
              </a:rPr>
              <a:t>1 Yellow sheet = missed playtime</a:t>
            </a:r>
          </a:p>
          <a:p>
            <a:r>
              <a:rPr lang="en-GB" sz="1800" dirty="0">
                <a:latin typeface="Abadi" panose="020B0604020104020204" pitchFamily="34" charset="0"/>
              </a:rPr>
              <a:t>2 Yellow sheets = see Mrs Little or Mrs Birchall</a:t>
            </a:r>
          </a:p>
          <a:p>
            <a:r>
              <a:rPr lang="en-GB" sz="1800" dirty="0">
                <a:latin typeface="Abadi" panose="020B0604020104020204" pitchFamily="34" charset="0"/>
              </a:rPr>
              <a:t>3 Yellow sheets = Red sheet = see Mrs Wright</a:t>
            </a:r>
            <a:endParaRPr lang="en-GB" sz="1200" b="1" dirty="0">
              <a:latin typeface="Abadi" panose="020B0604020104020204" pitchFamily="34" charset="0"/>
            </a:endParaRPr>
          </a:p>
          <a:p>
            <a:endParaRPr lang="en-GB" sz="800" dirty="0">
              <a:latin typeface="Abadi" panose="020B0604020104020204" pitchFamily="34" charset="0"/>
            </a:endParaRPr>
          </a:p>
          <a:p>
            <a:endParaRPr lang="en-GB" sz="800" dirty="0">
              <a:latin typeface="Abadi" panose="020B0604020104020204" pitchFamily="34" charset="0"/>
            </a:endParaRPr>
          </a:p>
        </p:txBody>
      </p:sp>
      <p:pic>
        <p:nvPicPr>
          <p:cNvPr id="6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40205A4-AEBC-1EE4-DE6E-58E5C1CE09C4}"/>
              </a:ext>
            </a:extLst>
          </p:cNvPr>
          <p:cNvSpPr/>
          <p:nvPr/>
        </p:nvSpPr>
        <p:spPr>
          <a:xfrm>
            <a:off x="395536" y="1799492"/>
            <a:ext cx="1656184" cy="122413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F37B5D-1344-F675-59A4-977379374AD9}"/>
              </a:ext>
            </a:extLst>
          </p:cNvPr>
          <p:cNvSpPr/>
          <p:nvPr/>
        </p:nvSpPr>
        <p:spPr>
          <a:xfrm>
            <a:off x="395536" y="366019"/>
            <a:ext cx="1656184" cy="122413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E0C1EA-0CB0-B0BE-3818-614D0DEA68AC}"/>
              </a:ext>
            </a:extLst>
          </p:cNvPr>
          <p:cNvSpPr/>
          <p:nvPr/>
        </p:nvSpPr>
        <p:spPr>
          <a:xfrm>
            <a:off x="395536" y="3222305"/>
            <a:ext cx="1656184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2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FCBBA29-A5D6-1FA3-F43F-6FF27A87F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7122571-C561-F785-8DD0-7C49EF785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70842-3BAF-7773-B097-9D8C192C9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109"/>
            <a:ext cx="9144000" cy="53257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55BF74-4E7D-0952-8A2C-282E800FC3AB}"/>
              </a:ext>
            </a:extLst>
          </p:cNvPr>
          <p:cNvSpPr txBox="1"/>
          <p:nvPr/>
        </p:nvSpPr>
        <p:spPr>
          <a:xfrm>
            <a:off x="2414593" y="9263"/>
            <a:ext cx="46827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2 Curriculum</a:t>
            </a:r>
          </a:p>
        </p:txBody>
      </p:sp>
      <p:pic>
        <p:nvPicPr>
          <p:cNvPr id="8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0602E18E-BA6E-4BAE-CEC4-0F172B523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303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E9CE6-050A-7881-5EC4-2629CAEDA30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87524" y="1052736"/>
            <a:ext cx="8568952" cy="51048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Abadi" panose="020B0604020104020204" pitchFamily="34" charset="0"/>
              </a:rPr>
              <a:t>We complete a Phase 5 phonic recap through our spelling scheme in Autumn 1. We will then move onto Red Rose Spelling in Autumn 2. </a:t>
            </a:r>
          </a:p>
          <a:p>
            <a:r>
              <a:rPr lang="en-GB" sz="2800" dirty="0">
                <a:latin typeface="Abadi" panose="020B0604020104020204" pitchFamily="34" charset="0"/>
              </a:rPr>
              <a:t>The spelling programme continues over the year building on your child's knowledge of spelling rules and application. </a:t>
            </a:r>
          </a:p>
          <a:p>
            <a:r>
              <a:rPr lang="en-GB" sz="2800" dirty="0">
                <a:latin typeface="Abadi" panose="020B0604020104020204" pitchFamily="34" charset="0"/>
              </a:rPr>
              <a:t>If a child still finds phonics challenging, then they will continue to receive support with this and have the same daily phonics sessions as in Year 1.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A38811-48DF-B588-4F1B-1E7F74D33D9F}"/>
              </a:ext>
            </a:extLst>
          </p:cNvPr>
          <p:cNvSpPr txBox="1"/>
          <p:nvPr/>
        </p:nvSpPr>
        <p:spPr>
          <a:xfrm>
            <a:off x="539552" y="260648"/>
            <a:ext cx="17211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/>
              <a:t>Phonics</a:t>
            </a:r>
          </a:p>
        </p:txBody>
      </p:sp>
      <p:pic>
        <p:nvPicPr>
          <p:cNvPr id="9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D7FFF6DD-2A75-8FF5-E7FA-9542952ED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21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38C0D-C41A-3B93-7FF8-350658CDE6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937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Children will read twice a week in school with an adult.</a:t>
            </a:r>
          </a:p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Read 1- will focus on application of phonics</a:t>
            </a:r>
          </a:p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Read 2- will focus on comprehension </a:t>
            </a:r>
          </a:p>
          <a:p>
            <a:pPr marL="45720" indent="0">
              <a:buNone/>
            </a:pPr>
            <a:endParaRPr lang="en-GB" dirty="0">
              <a:latin typeface="Abadi" panose="020B0604020104020204" pitchFamily="34" charset="0"/>
            </a:endParaRPr>
          </a:p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Children will bring home their new reading book on a Friday. </a:t>
            </a:r>
          </a:p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Children still accessing Phonics lessons will read 3 times per week, just like last year. </a:t>
            </a:r>
          </a:p>
          <a:p>
            <a:pPr marL="45720" indent="0">
              <a:buNone/>
            </a:pPr>
            <a:endParaRPr lang="en-GB" dirty="0">
              <a:latin typeface="Abadi" panose="020B0604020104020204" pitchFamily="34" charset="0"/>
            </a:endParaRPr>
          </a:p>
          <a:p>
            <a:pPr marL="45720" indent="0">
              <a:buNone/>
            </a:pPr>
            <a:r>
              <a:rPr lang="en-GB" dirty="0">
                <a:latin typeface="Abadi" panose="020B0604020104020204" pitchFamily="34" charset="0"/>
              </a:rPr>
              <a:t>Our Reading Diaries are for you to record when you have read with your child. In school we have a ‘We Are Reading’ incentive. If your child has read three times in a week they will receive a ticket for the prize draw. They can then win a book of their choice if they have a ticket chosen at the end of each half term.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D930E7-CAB4-07BB-1DAB-A4F849C9D1AF}"/>
              </a:ext>
            </a:extLst>
          </p:cNvPr>
          <p:cNvSpPr txBox="1"/>
          <p:nvPr/>
        </p:nvSpPr>
        <p:spPr>
          <a:xfrm>
            <a:off x="251520" y="260648"/>
            <a:ext cx="41163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/>
              <a:t>Guided Reading</a:t>
            </a:r>
          </a:p>
        </p:txBody>
      </p:sp>
      <p:pic>
        <p:nvPicPr>
          <p:cNvPr id="8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CE652BFD-6E33-56C7-9DCF-B2C8BCDA1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36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424936" cy="48965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badi" panose="020B0604020104020204" pitchFamily="34" charset="0"/>
              </a:rPr>
              <a:t>Encourage your child to read - anything and everything!! </a:t>
            </a:r>
          </a:p>
          <a:p>
            <a:r>
              <a:rPr lang="en-GB" sz="3200" dirty="0">
                <a:latin typeface="Abadi" panose="020B0604020104020204" pitchFamily="34" charset="0"/>
              </a:rPr>
              <a:t>Discuss books</a:t>
            </a:r>
          </a:p>
          <a:p>
            <a:r>
              <a:rPr lang="en-GB" sz="3200" dirty="0">
                <a:latin typeface="Abadi" panose="020B0604020104020204" pitchFamily="34" charset="0"/>
              </a:rPr>
              <a:t>In the front of the reading diary we have added a sheet with support ideas for reading at home. </a:t>
            </a:r>
          </a:p>
          <a:p>
            <a:r>
              <a:rPr lang="en-GB" sz="3200" dirty="0">
                <a:latin typeface="Abadi" panose="020B0604020104020204" pitchFamily="34" charset="0"/>
              </a:rPr>
              <a:t>Reading books are changed on Fridays. </a:t>
            </a:r>
          </a:p>
          <a:p>
            <a:pPr marL="45720" indent="0">
              <a:buNone/>
            </a:pPr>
            <a:endParaRPr lang="en-GB" dirty="0">
              <a:latin typeface="Abadi" panose="020B0604020104020204" pitchFamily="34" charset="0"/>
            </a:endParaRPr>
          </a:p>
          <a:p>
            <a:endParaRPr lang="en-GB" dirty="0">
              <a:latin typeface="Abadi" panose="020B0604020104020204" pitchFamily="34" charset="0"/>
            </a:endParaRPr>
          </a:p>
          <a:p>
            <a:pPr marL="45720" indent="0">
              <a:buNone/>
            </a:pPr>
            <a:endParaRPr lang="en-GB" dirty="0">
              <a:latin typeface="Abadi" panose="020B060402010402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D40580-E456-729D-57A7-1C9C6DC92789}"/>
              </a:ext>
            </a:extLst>
          </p:cNvPr>
          <p:cNvSpPr txBox="1"/>
          <p:nvPr/>
        </p:nvSpPr>
        <p:spPr>
          <a:xfrm>
            <a:off x="179512" y="65713"/>
            <a:ext cx="4080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/>
              <a:t>Reading at Home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376772"/>
            <a:ext cx="8229600" cy="410445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>
                <a:latin typeface="Abadi" panose="020B0604020104020204" pitchFamily="34" charset="0"/>
              </a:rPr>
              <a:t>A homework grid will be posted on our website and on Seesaw for each half term.</a:t>
            </a:r>
          </a:p>
          <a:p>
            <a:endParaRPr lang="en-GB" sz="3000" dirty="0">
              <a:latin typeface="Abadi" panose="020B0604020104020204" pitchFamily="34" charset="0"/>
            </a:endParaRPr>
          </a:p>
          <a:p>
            <a:r>
              <a:rPr lang="en-GB" sz="3000" dirty="0">
                <a:latin typeface="Abadi" panose="020B0604020104020204" pitchFamily="34" charset="0"/>
              </a:rPr>
              <a:t>Children should respond to the activities on their Seesaw journal where possible, posting photographs or videos if appropriate.</a:t>
            </a:r>
          </a:p>
          <a:p>
            <a:endParaRPr lang="en-GB" sz="3000" dirty="0">
              <a:latin typeface="Abadi" panose="020B0604020104020204" pitchFamily="34" charset="0"/>
            </a:endParaRPr>
          </a:p>
          <a:p>
            <a:r>
              <a:rPr lang="en-GB" sz="3000" dirty="0">
                <a:latin typeface="Abadi" panose="020B0604020104020204" pitchFamily="34" charset="0"/>
              </a:rPr>
              <a:t>You will find your child’s own personal log-in in the cover of their reading journal.</a:t>
            </a:r>
          </a:p>
          <a:p>
            <a:pPr marL="45720" indent="0">
              <a:buNone/>
            </a:pPr>
            <a:endParaRPr lang="en-GB" dirty="0">
              <a:latin typeface="Abadi" panose="020B060402010402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4977B9-12D1-1A2E-8865-9FC1C8DB065A}"/>
              </a:ext>
            </a:extLst>
          </p:cNvPr>
          <p:cNvSpPr txBox="1"/>
          <p:nvPr/>
        </p:nvSpPr>
        <p:spPr>
          <a:xfrm>
            <a:off x="179512" y="32859"/>
            <a:ext cx="2860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/>
              <a:t>Homework</a:t>
            </a:r>
          </a:p>
        </p:txBody>
      </p:sp>
    </p:spTree>
    <p:extLst>
      <p:ext uri="{BB962C8B-B14F-4D97-AF65-F5344CB8AC3E}">
        <p14:creationId xmlns:p14="http://schemas.microsoft.com/office/powerpoint/2010/main" val="3911170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39DA2-8486-B161-B826-9CD298D6F7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712968" cy="4641696"/>
          </a:xfrm>
        </p:spPr>
        <p:txBody>
          <a:bodyPr>
            <a:normAutofit/>
          </a:bodyPr>
          <a:lstStyle/>
          <a:p>
            <a:endParaRPr lang="en-GB" sz="2800" dirty="0"/>
          </a:p>
          <a:p>
            <a:r>
              <a:rPr lang="en-GB" sz="2800" dirty="0" err="1"/>
              <a:t>Numbots</a:t>
            </a:r>
            <a:r>
              <a:rPr lang="en-GB" sz="2800" dirty="0"/>
              <a:t>/ Times Tables Rockstars</a:t>
            </a:r>
          </a:p>
          <a:p>
            <a:r>
              <a:rPr lang="en-GB" sz="2800" dirty="0"/>
              <a:t>Reading each night at home (at least 3x per week)</a:t>
            </a:r>
          </a:p>
          <a:p>
            <a:r>
              <a:rPr lang="en-GB" sz="2800" dirty="0"/>
              <a:t>Little Wandle phonics – parent section of the website has some resources for you and information to help you</a:t>
            </a:r>
          </a:p>
          <a:p>
            <a:r>
              <a:rPr lang="en-GB" sz="2800" dirty="0"/>
              <a:t>Encourage writing opportunities at home </a:t>
            </a:r>
          </a:p>
          <a:p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FF8E15-7D32-2359-26E6-012C842B3064}"/>
              </a:ext>
            </a:extLst>
          </p:cNvPr>
          <p:cNvSpPr txBox="1"/>
          <p:nvPr/>
        </p:nvSpPr>
        <p:spPr>
          <a:xfrm>
            <a:off x="259227" y="188640"/>
            <a:ext cx="3730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/>
              <a:t>At home learning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74ACC7-7DE9-C1C1-31C3-6E013C0C4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1148216"/>
            <a:ext cx="1606633" cy="673135"/>
          </a:xfrm>
          <a:prstGeom prst="rect">
            <a:avLst/>
          </a:prstGeom>
        </p:spPr>
      </p:pic>
      <p:pic>
        <p:nvPicPr>
          <p:cNvPr id="10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BF1973A4-A551-1B1C-5024-5B062340D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357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B7CB5-AD12-4D06-43E0-B894E81D172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87524" y="1556792"/>
            <a:ext cx="8568952" cy="4929728"/>
          </a:xfrm>
        </p:spPr>
        <p:txBody>
          <a:bodyPr>
            <a:normAutofit/>
          </a:bodyPr>
          <a:lstStyle/>
          <a:p>
            <a:r>
              <a:rPr lang="en-GB" sz="2400" dirty="0"/>
              <a:t>Our PE days are on Monday and Wednesday</a:t>
            </a:r>
          </a:p>
          <a:p>
            <a:endParaRPr lang="en-GB" sz="2400" dirty="0"/>
          </a:p>
          <a:p>
            <a:r>
              <a:rPr lang="en-GB" sz="2400" dirty="0"/>
              <a:t>Children should have a full indoor and outdoor PE kit in school every day, which includes black trainers (not pumps) </a:t>
            </a:r>
          </a:p>
          <a:p>
            <a:endParaRPr lang="en-GB" sz="2400" dirty="0"/>
          </a:p>
          <a:p>
            <a:r>
              <a:rPr lang="en-GB" sz="2400" dirty="0"/>
              <a:t>Earrings should be removed on PE days. If you are still within your 6 week window after having them pierced, then children should have tape covering their earrings when they arrive in school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EAD3D-A5C4-8D1A-9732-F8B6BA9F8591}"/>
              </a:ext>
            </a:extLst>
          </p:cNvPr>
          <p:cNvSpPr txBox="1"/>
          <p:nvPr/>
        </p:nvSpPr>
        <p:spPr>
          <a:xfrm>
            <a:off x="539552" y="371480"/>
            <a:ext cx="8983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/>
              <a:t>P.E</a:t>
            </a:r>
          </a:p>
        </p:txBody>
      </p:sp>
      <p:pic>
        <p:nvPicPr>
          <p:cNvPr id="8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8F840928-8196-E410-B0CA-90207CEB4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025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1664804"/>
            <a:ext cx="7776864" cy="35283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badi" panose="020B0604020104020204" pitchFamily="34" charset="0"/>
              </a:rPr>
              <a:t>As always, we are grateful for your support with our learning and homework in Year 2</a:t>
            </a:r>
          </a:p>
          <a:p>
            <a:endParaRPr lang="en-GB" sz="2800" dirty="0">
              <a:latin typeface="Abadi" panose="020B0604020104020204" pitchFamily="34" charset="0"/>
            </a:endParaRPr>
          </a:p>
          <a:p>
            <a:r>
              <a:rPr lang="en-GB" sz="2800" dirty="0">
                <a:latin typeface="Abadi" panose="020B0604020104020204" pitchFamily="34" charset="0"/>
              </a:rPr>
              <a:t>We are looking forward to a fun filled year with your children- if you have any concerns please feel free to talk to us, pass on a note or email the school</a:t>
            </a:r>
            <a:endParaRPr lang="en-GB" sz="2800" dirty="0">
              <a:latin typeface="Abadi" panose="020B0604020104020204" pitchFamily="34" charset="0"/>
              <a:sym typeface="Wingdings" pitchFamily="2" charset="2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Abadi" panose="020B0604020104020204" pitchFamily="34" charset="0"/>
              </a:rPr>
              <a:t>parentalconcerns@trinitybuckshaw.lancs.sch.uk</a:t>
            </a:r>
            <a:endParaRPr lang="en-GB" sz="2800" dirty="0">
              <a:solidFill>
                <a:srgbClr val="FF0000"/>
              </a:solidFill>
              <a:latin typeface="Abadi" panose="020B0604020104020204" pitchFamily="34" charset="0"/>
              <a:sym typeface="Wingdings" pitchFamily="2" charset="2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E650F5-D4C7-0453-4B03-39C1F49880A6}"/>
              </a:ext>
            </a:extLst>
          </p:cNvPr>
          <p:cNvSpPr txBox="1"/>
          <p:nvPr/>
        </p:nvSpPr>
        <p:spPr>
          <a:xfrm>
            <a:off x="3984466" y="325932"/>
            <a:ext cx="10310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u="sng" dirty="0"/>
              <a:t>2W</a:t>
            </a:r>
          </a:p>
        </p:txBody>
      </p:sp>
    </p:spTree>
    <p:extLst>
      <p:ext uri="{BB962C8B-B14F-4D97-AF65-F5344CB8AC3E}">
        <p14:creationId xmlns:p14="http://schemas.microsoft.com/office/powerpoint/2010/main" val="403487445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4170</TotalTime>
  <Words>942</Words>
  <Application>Microsoft Office PowerPoint</Application>
  <PresentationFormat>On-screen Show (4:3)</PresentationFormat>
  <Paragraphs>91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Abadi</vt:lpstr>
      <vt:lpstr>Arial</vt:lpstr>
      <vt:lpstr>Arial Rounded MT Bold</vt:lpstr>
      <vt:lpstr>Calibri</vt:lpstr>
      <vt:lpstr>Comic Sans MS</vt:lpstr>
      <vt:lpstr>Georgia</vt:lpstr>
      <vt:lpstr>SassoonPrimaryInfant</vt:lpstr>
      <vt:lpstr>Trebuchet MS</vt:lpstr>
      <vt:lpstr>Slipstream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Year 1 Curriculum</dc:title>
  <dc:creator>TrinityBuckshaw</dc:creator>
  <cp:lastModifiedBy>Ashleigh Glayzer</cp:lastModifiedBy>
  <cp:revision>189</cp:revision>
  <cp:lastPrinted>2024-09-10T11:38:10Z</cp:lastPrinted>
  <dcterms:created xsi:type="dcterms:W3CDTF">2015-09-10T13:37:57Z</dcterms:created>
  <dcterms:modified xsi:type="dcterms:W3CDTF">2026-09-08T18:19:23Z</dcterms:modified>
</cp:coreProperties>
</file>