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8"/>
  </p:notesMasterIdLst>
  <p:handoutMasterIdLst>
    <p:handoutMasterId r:id="rId19"/>
  </p:handoutMasterIdLst>
  <p:sldIdLst>
    <p:sldId id="301" r:id="rId2"/>
    <p:sldId id="293" r:id="rId3"/>
    <p:sldId id="291" r:id="rId4"/>
    <p:sldId id="283" r:id="rId5"/>
    <p:sldId id="294" r:id="rId6"/>
    <p:sldId id="302" r:id="rId7"/>
    <p:sldId id="286" r:id="rId8"/>
    <p:sldId id="295" r:id="rId9"/>
    <p:sldId id="303" r:id="rId10"/>
    <p:sldId id="297" r:id="rId11"/>
    <p:sldId id="298" r:id="rId12"/>
    <p:sldId id="279" r:id="rId13"/>
    <p:sldId id="292" r:id="rId14"/>
    <p:sldId id="305" r:id="rId15"/>
    <p:sldId id="304" r:id="rId16"/>
    <p:sldId id="287" r:id="rId17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578" autoAdjust="0"/>
    <p:restoredTop sz="94660"/>
  </p:normalViewPr>
  <p:slideViewPr>
    <p:cSldViewPr>
      <p:cViewPr varScale="1">
        <p:scale>
          <a:sx n="78" d="100"/>
          <a:sy n="78" d="100"/>
        </p:scale>
        <p:origin x="1320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irsten Price" userId="e5be17d2-40b6-435a-ae46-b9a217978f3a" providerId="ADAL" clId="{0B3CFA2D-2F5C-40EE-9596-919313193DCA}"/>
    <pc:docChg chg="custSel addSld modSld">
      <pc:chgData name="Kirsten Price" userId="e5be17d2-40b6-435a-ae46-b9a217978f3a" providerId="ADAL" clId="{0B3CFA2D-2F5C-40EE-9596-919313193DCA}" dt="2026-09-02T14:02:23.601" v="947" actId="20577"/>
      <pc:docMkLst>
        <pc:docMk/>
      </pc:docMkLst>
      <pc:sldChg chg="modSp mod">
        <pc:chgData name="Kirsten Price" userId="e5be17d2-40b6-435a-ae46-b9a217978f3a" providerId="ADAL" clId="{0B3CFA2D-2F5C-40EE-9596-919313193DCA}" dt="2026-09-02T14:00:15.568" v="519" actId="20577"/>
        <pc:sldMkLst>
          <pc:docMk/>
          <pc:sldMk cId="1760622777" sldId="286"/>
        </pc:sldMkLst>
        <pc:spChg chg="mod">
          <ac:chgData name="Kirsten Price" userId="e5be17d2-40b6-435a-ae46-b9a217978f3a" providerId="ADAL" clId="{0B3CFA2D-2F5C-40EE-9596-919313193DCA}" dt="2026-09-02T14:00:15.568" v="519" actId="20577"/>
          <ac:spMkLst>
            <pc:docMk/>
            <pc:sldMk cId="1760622777" sldId="286"/>
            <ac:spMk id="4" creationId="{00000000-0000-0000-0000-000000000000}"/>
          </ac:spMkLst>
        </pc:spChg>
      </pc:sldChg>
      <pc:sldChg chg="modSp mod">
        <pc:chgData name="Kirsten Price" userId="e5be17d2-40b6-435a-ae46-b9a217978f3a" providerId="ADAL" clId="{0B3CFA2D-2F5C-40EE-9596-919313193DCA}" dt="2026-09-02T14:01:32.281" v="803" actId="20577"/>
        <pc:sldMkLst>
          <pc:docMk/>
          <pc:sldMk cId="2707217593" sldId="297"/>
        </pc:sldMkLst>
        <pc:spChg chg="mod">
          <ac:chgData name="Kirsten Price" userId="e5be17d2-40b6-435a-ae46-b9a217978f3a" providerId="ADAL" clId="{0B3CFA2D-2F5C-40EE-9596-919313193DCA}" dt="2026-09-02T14:01:32.281" v="803" actId="20577"/>
          <ac:spMkLst>
            <pc:docMk/>
            <pc:sldMk cId="2707217593" sldId="297"/>
            <ac:spMk id="3" creationId="{4E2E9CE6-050A-7881-5EC4-2629CAEDA30A}"/>
          </ac:spMkLst>
        </pc:spChg>
      </pc:sldChg>
      <pc:sldChg chg="modSp mod">
        <pc:chgData name="Kirsten Price" userId="e5be17d2-40b6-435a-ae46-b9a217978f3a" providerId="ADAL" clId="{0B3CFA2D-2F5C-40EE-9596-919313193DCA}" dt="2026-09-02T14:02:03.090" v="923" actId="20577"/>
        <pc:sldMkLst>
          <pc:docMk/>
          <pc:sldMk cId="240936393" sldId="298"/>
        </pc:sldMkLst>
        <pc:spChg chg="mod">
          <ac:chgData name="Kirsten Price" userId="e5be17d2-40b6-435a-ae46-b9a217978f3a" providerId="ADAL" clId="{0B3CFA2D-2F5C-40EE-9596-919313193DCA}" dt="2026-09-02T14:02:03.090" v="923" actId="20577"/>
          <ac:spMkLst>
            <pc:docMk/>
            <pc:sldMk cId="240936393" sldId="298"/>
            <ac:spMk id="3" creationId="{9BA38C0D-C41A-3B93-7FF8-350658CDE6A8}"/>
          </ac:spMkLst>
        </pc:spChg>
      </pc:sldChg>
      <pc:sldChg chg="modSp mod">
        <pc:chgData name="Kirsten Price" userId="e5be17d2-40b6-435a-ae46-b9a217978f3a" providerId="ADAL" clId="{0B3CFA2D-2F5C-40EE-9596-919313193DCA}" dt="2026-09-02T13:59:57.253" v="505" actId="20577"/>
        <pc:sldMkLst>
          <pc:docMk/>
          <pc:sldMk cId="1372006351" sldId="301"/>
        </pc:sldMkLst>
        <pc:spChg chg="mod">
          <ac:chgData name="Kirsten Price" userId="e5be17d2-40b6-435a-ae46-b9a217978f3a" providerId="ADAL" clId="{0B3CFA2D-2F5C-40EE-9596-919313193DCA}" dt="2026-09-02T13:59:57.253" v="505" actId="20577"/>
          <ac:spMkLst>
            <pc:docMk/>
            <pc:sldMk cId="1372006351" sldId="301"/>
            <ac:spMk id="6" creationId="{F1F458D8-04A6-C1AF-D3E2-89DA373CCD5D}"/>
          </ac:spMkLst>
        </pc:spChg>
      </pc:sldChg>
      <pc:sldChg chg="modSp mod">
        <pc:chgData name="Kirsten Price" userId="e5be17d2-40b6-435a-ae46-b9a217978f3a" providerId="ADAL" clId="{0B3CFA2D-2F5C-40EE-9596-919313193DCA}" dt="2026-09-02T14:02:23.601" v="947" actId="20577"/>
        <pc:sldMkLst>
          <pc:docMk/>
          <pc:sldMk cId="3112025619" sldId="304"/>
        </pc:sldMkLst>
        <pc:spChg chg="mod">
          <ac:chgData name="Kirsten Price" userId="e5be17d2-40b6-435a-ae46-b9a217978f3a" providerId="ADAL" clId="{0B3CFA2D-2F5C-40EE-9596-919313193DCA}" dt="2026-09-02T14:02:23.601" v="947" actId="20577"/>
          <ac:spMkLst>
            <pc:docMk/>
            <pc:sldMk cId="3112025619" sldId="304"/>
            <ac:spMk id="3" creationId="{6F8B7CB5-AD12-4D06-43E0-B894E81D1726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E07B5B-7285-4B06-BBC6-E164F9077FA8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E5F794-6AC4-42E2-8443-E6E18285A0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6473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F8402B-E19E-4A1E-B87A-977BF36335D5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496B64-0E7B-418C-B0BF-0C677C3215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9926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02/09/2026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02/09/2026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02/09/2026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02/09/2026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02/09/2026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02/09/2026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02/09/2026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02/09/2026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02/09/2026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02/09/2026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02/09/2026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26000">
              <a:srgbClr val="7030A0"/>
            </a:gs>
            <a:gs pos="36000">
              <a:srgbClr val="9966FF"/>
            </a:gs>
            <a:gs pos="44000">
              <a:srgbClr val="CC99FF"/>
            </a:gs>
            <a:gs pos="97000">
              <a:srgbClr val="7030A0"/>
            </a:gs>
            <a:gs pos="100000">
              <a:srgbClr val="CCC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B116B27-0566-45D5-A367-100819F09F05}" type="datetimeFigureOut">
              <a:rPr lang="en-GB" smtClean="0"/>
              <a:pPr/>
              <a:t>02/09/2026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parentalconcerns@trinitybuckshaw.lancs.sch.uk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rinitybuckshaw.lancs.sch.uk/wp-content/uploads/2016/08/Trinity-School-Logo.png">
            <a:extLst>
              <a:ext uri="{FF2B5EF4-FFF2-40B4-BE49-F238E27FC236}">
                <a16:creationId xmlns:a16="http://schemas.microsoft.com/office/drawing/2014/main" id="{59A51423-1256-22E8-F167-2145836A79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3507" y="6235962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4F8561B-130F-5BDF-24EB-E9177E09F6B5}"/>
              </a:ext>
            </a:extLst>
          </p:cNvPr>
          <p:cNvSpPr/>
          <p:nvPr/>
        </p:nvSpPr>
        <p:spPr>
          <a:xfrm>
            <a:off x="1043608" y="62626"/>
            <a:ext cx="623323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Welcome to 2P</a:t>
            </a:r>
          </a:p>
        </p:txBody>
      </p:sp>
      <p:sp>
        <p:nvSpPr>
          <p:cNvPr id="4" name="Explosion 1 15">
            <a:extLst>
              <a:ext uri="{FF2B5EF4-FFF2-40B4-BE49-F238E27FC236}">
                <a16:creationId xmlns:a16="http://schemas.microsoft.com/office/drawing/2014/main" id="{3C9A103A-0E34-7658-771F-99E6D8BABD3F}"/>
              </a:ext>
            </a:extLst>
          </p:cNvPr>
          <p:cNvSpPr/>
          <p:nvPr/>
        </p:nvSpPr>
        <p:spPr>
          <a:xfrm>
            <a:off x="414805" y="908720"/>
            <a:ext cx="3510136" cy="2952328"/>
          </a:xfrm>
          <a:prstGeom prst="irregularSeal1">
            <a:avLst/>
          </a:prstGeom>
          <a:solidFill>
            <a:srgbClr val="7030A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SassoonPrimaryInfant" pitchFamily="2" charset="0"/>
              </a:rPr>
              <a:t>Miss Price</a:t>
            </a:r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Explosion 1 15">
            <a:extLst>
              <a:ext uri="{FF2B5EF4-FFF2-40B4-BE49-F238E27FC236}">
                <a16:creationId xmlns:a16="http://schemas.microsoft.com/office/drawing/2014/main" id="{7FA89162-F922-ABBB-259C-128375BAE165}"/>
              </a:ext>
            </a:extLst>
          </p:cNvPr>
          <p:cNvSpPr/>
          <p:nvPr/>
        </p:nvSpPr>
        <p:spPr>
          <a:xfrm>
            <a:off x="2150604" y="3459776"/>
            <a:ext cx="3510136" cy="2952328"/>
          </a:xfrm>
          <a:prstGeom prst="irregularSeal1">
            <a:avLst/>
          </a:prstGeom>
          <a:solidFill>
            <a:srgbClr val="7030A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SassoonPrimaryInfant" pitchFamily="2" charset="0"/>
              </a:rPr>
              <a:t>Mrs Parkinson</a:t>
            </a:r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Explosion 1 15">
            <a:extLst>
              <a:ext uri="{FF2B5EF4-FFF2-40B4-BE49-F238E27FC236}">
                <a16:creationId xmlns:a16="http://schemas.microsoft.com/office/drawing/2014/main" id="{F1F458D8-04A6-C1AF-D3E2-89DA373CCD5D}"/>
              </a:ext>
            </a:extLst>
          </p:cNvPr>
          <p:cNvSpPr/>
          <p:nvPr/>
        </p:nvSpPr>
        <p:spPr>
          <a:xfrm>
            <a:off x="5127499" y="1484784"/>
            <a:ext cx="3510136" cy="2952328"/>
          </a:xfrm>
          <a:prstGeom prst="irregularSeal1">
            <a:avLst/>
          </a:prstGeom>
          <a:solidFill>
            <a:srgbClr val="7030A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SassoonPrimaryInfant" pitchFamily="2" charset="0"/>
              </a:rPr>
              <a:t>Mrs Spragg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0063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5536" y="836712"/>
            <a:ext cx="8181528" cy="4785712"/>
          </a:xfrm>
        </p:spPr>
        <p:txBody>
          <a:bodyPr>
            <a:no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aim of this PowerPoint is to provide you with some insight into Year 2 and how we aim to support your children throughout the year.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If you have any queries following this please email </a:t>
            </a:r>
            <a:r>
              <a:rPr lang="en-GB" sz="2800" dirty="0">
                <a:latin typeface="Comic Sans MS" panose="030F0702030302020204" pitchFamily="66" charset="0"/>
                <a:hlinkClick r:id="rId2"/>
              </a:rPr>
              <a:t>parentalconcerns@trinitybuckshaw.lancs.sch.uk</a:t>
            </a:r>
            <a:r>
              <a:rPr lang="en-GB" sz="2800" dirty="0">
                <a:latin typeface="Comic Sans MS" panose="030F0702030302020204" pitchFamily="66" charset="0"/>
              </a:rPr>
              <a:t> and address FAO Year 2 and we will endeavour to answer any question. </a:t>
            </a:r>
          </a:p>
        </p:txBody>
      </p:sp>
      <p:pic>
        <p:nvPicPr>
          <p:cNvPr id="4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426655" y="116632"/>
            <a:ext cx="278313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Welcome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635166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2267744" y="3789040"/>
            <a:ext cx="5328592" cy="1993571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sz="3200" b="1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1182" y="1412776"/>
            <a:ext cx="871296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GB" sz="4800" dirty="0">
                <a:latin typeface="Comic Sans MS" panose="030F0702030302020204" pitchFamily="66" charset="0"/>
              </a:rPr>
              <a:t>*Our Instagram page </a:t>
            </a:r>
            <a:r>
              <a:rPr lang="en-GB" sz="3200" dirty="0">
                <a:latin typeface="Comic Sans MS" panose="030F0702030302020204" pitchFamily="66" charset="0"/>
              </a:rPr>
              <a:t>@</a:t>
            </a:r>
            <a:r>
              <a:rPr lang="en-GB" sz="2400" dirty="0">
                <a:latin typeface="Comic Sans MS" panose="030F0702030302020204" pitchFamily="66" charset="0"/>
              </a:rPr>
              <a:t>trinitycemethodistprimary</a:t>
            </a:r>
          </a:p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GB" sz="4800" dirty="0">
                <a:latin typeface="Comic Sans MS" panose="030F0702030302020204" pitchFamily="66" charset="0"/>
              </a:rPr>
              <a:t>Our School app</a:t>
            </a:r>
          </a:p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GB" sz="4800" dirty="0">
                <a:latin typeface="Comic Sans MS" panose="030F0702030302020204" pitchFamily="66" charset="0"/>
              </a:rPr>
              <a:t>Seesaw for homework grids and activities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6512511" cy="1143000"/>
          </a:xfrm>
        </p:spPr>
        <p:txBody>
          <a:bodyPr/>
          <a:lstStyle/>
          <a:p>
            <a:pPr marL="0" indent="0" algn="l">
              <a:buNone/>
            </a:pPr>
            <a:r>
              <a:rPr lang="en-GB" dirty="0">
                <a:latin typeface="Comic Sans MS" panose="030F0702030302020204" pitchFamily="66" charset="0"/>
              </a:rPr>
              <a:t>Keep up-to-date</a:t>
            </a:r>
            <a:br>
              <a:rPr lang="en-GB" dirty="0">
                <a:latin typeface="Arial Rounded MT Bold" panose="020F0704030504030204" pitchFamily="34" charset="0"/>
              </a:rPr>
            </a:br>
            <a:endParaRPr lang="en-GB" dirty="0">
              <a:latin typeface="Arial Rounded MT Bold" panose="020F0704030504030204" pitchFamily="34" charset="0"/>
            </a:endParaRPr>
          </a:p>
        </p:txBody>
      </p:sp>
      <p:pic>
        <p:nvPicPr>
          <p:cNvPr id="7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6376" y="1988840"/>
            <a:ext cx="813564" cy="79109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288" y="5550554"/>
            <a:ext cx="1832614" cy="1118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4992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2514" y="211008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Transition to Year 1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5536" y="1484784"/>
            <a:ext cx="8280920" cy="4113284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In Year 2 we are working towards more structured learning with a reduction in play based learning activities. However we still have lots of fun!</a:t>
            </a:r>
          </a:p>
          <a:p>
            <a:pPr marL="45720" indent="0">
              <a:buNone/>
            </a:pP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Children complete the same lessons as they did in Year 1 and still have access to some activities in our provision for Maths and English when appropriate. </a:t>
            </a:r>
          </a:p>
        </p:txBody>
      </p:sp>
      <p:pic>
        <p:nvPicPr>
          <p:cNvPr id="4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3117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/>
          <p:cNvSpPr txBox="1">
            <a:spLocks/>
          </p:cNvSpPr>
          <p:nvPr/>
        </p:nvSpPr>
        <p:spPr>
          <a:xfrm>
            <a:off x="-70036" y="980728"/>
            <a:ext cx="9073008" cy="172819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latin typeface="Comic Sans MS" panose="030F0702030302020204" pitchFamily="66" charset="0"/>
              </a:rPr>
              <a:t>Please help us to create independent learners by encouraging your child to:  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Take responsibility for their belongings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Prepare for PE lessons by learning to put on and take off their own uniform, including fastening their own school shoes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Work independently (including for homework- once they understand the task)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Persevere with tasks, even when they find something tricky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Ask questions when they are unsure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2400" dirty="0">
                <a:latin typeface="Comic Sans MS" panose="030F0702030302020204" pitchFamily="66" charset="0"/>
              </a:rPr>
              <a:t>We want to work with you to create independent, resilient young children who are thriving both in school and at home. 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297779" y="121195"/>
            <a:ext cx="7772400" cy="1470025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dirty="0">
                <a:latin typeface="Comic Sans MS" panose="030F0702030302020204" pitchFamily="66" charset="0"/>
              </a:rPr>
              <a:t>Independence</a:t>
            </a:r>
          </a:p>
        </p:txBody>
      </p:sp>
      <p:pic>
        <p:nvPicPr>
          <p:cNvPr id="8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07627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508581-AFAF-53AB-A057-4F7B76CB4278}"/>
              </a:ext>
            </a:extLst>
          </p:cNvPr>
          <p:cNvSpPr txBox="1">
            <a:spLocks/>
          </p:cNvSpPr>
          <p:nvPr/>
        </p:nvSpPr>
        <p:spPr>
          <a:xfrm>
            <a:off x="2376265" y="5070798"/>
            <a:ext cx="6512511" cy="1143000"/>
          </a:xfrm>
          <a:prstGeom prst="rect">
            <a:avLst/>
          </a:prstGeom>
        </p:spPr>
        <p:txBody>
          <a:bodyPr/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>
                <a:latin typeface="Comic Sans MS" panose="030F0702030302020204" pitchFamily="66" charset="0"/>
              </a:rPr>
              <a:t>Behaviour system 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7262CD-3CC7-377C-3F23-708AFBC99413}"/>
              </a:ext>
            </a:extLst>
          </p:cNvPr>
          <p:cNvSpPr txBox="1"/>
          <p:nvPr/>
        </p:nvSpPr>
        <p:spPr>
          <a:xfrm>
            <a:off x="692696" y="764704"/>
            <a:ext cx="7758608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latin typeface="Comic Sans MS" panose="030F0702030302020204" pitchFamily="66" charset="0"/>
              </a:rPr>
              <a:t>Throughout your child's time in school they have learnt the Trinity </a:t>
            </a:r>
            <a:r>
              <a:rPr lang="en-US" dirty="0">
                <a:latin typeface="Comic Sans MS" panose="030F0702030302020204" pitchFamily="66" charset="0"/>
              </a:rPr>
              <a:t>behavior</a:t>
            </a:r>
            <a:r>
              <a:rPr lang="en-US" sz="1800" dirty="0">
                <a:latin typeface="Comic Sans MS" panose="030F0702030302020204" pitchFamily="66" charset="0"/>
              </a:rPr>
              <a:t> expectations. </a:t>
            </a:r>
          </a:p>
          <a:p>
            <a:endParaRPr lang="en-US" sz="1800" dirty="0">
              <a:latin typeface="Comic Sans MS" panose="030F0702030302020204" pitchFamily="66" charset="0"/>
            </a:endParaRPr>
          </a:p>
          <a:p>
            <a:r>
              <a:rPr lang="en-US" dirty="0">
                <a:latin typeface="Comic Sans MS" panose="030F0702030302020204" pitchFamily="66" charset="0"/>
              </a:rPr>
              <a:t>We reward children with verbal praise, stickers, golden tickets and house team points for Christian Values. 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dirty="0">
                <a:latin typeface="Comic Sans MS" panose="030F0702030302020204" pitchFamily="66" charset="0"/>
              </a:rPr>
              <a:t>Golden tickets enter your child into a lucky draw whereby they can win a tea party with </a:t>
            </a:r>
            <a:r>
              <a:rPr lang="en-US" dirty="0" err="1">
                <a:latin typeface="Comic Sans MS" panose="030F0702030302020204" pitchFamily="66" charset="0"/>
              </a:rPr>
              <a:t>Mrs</a:t>
            </a:r>
            <a:r>
              <a:rPr lang="en-US" dirty="0">
                <a:latin typeface="Comic Sans MS" panose="030F0702030302020204" pitchFamily="66" charset="0"/>
              </a:rPr>
              <a:t> Wright. 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dirty="0">
                <a:latin typeface="Comic Sans MS" panose="030F0702030302020204" pitchFamily="66" charset="0"/>
              </a:rPr>
              <a:t>The House team which gains the most team in a half terms receives an extra play time with the equipment. 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40143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76265" y="5070798"/>
            <a:ext cx="6512511" cy="11430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Behaviour system  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sz="quarter" idx="13"/>
          </p:nvPr>
        </p:nvSpPr>
        <p:spPr>
          <a:xfrm>
            <a:off x="2267744" y="404664"/>
            <a:ext cx="6925416" cy="4680520"/>
          </a:xfrm>
        </p:spPr>
        <p:txBody>
          <a:bodyPr>
            <a:normAutofit fontScale="92500" lnSpcReduction="20000"/>
          </a:bodyPr>
          <a:lstStyle/>
          <a:p>
            <a:r>
              <a:rPr lang="en-GB" sz="1800" dirty="0">
                <a:latin typeface="Comic Sans MS" panose="030F0702030302020204" pitchFamily="66" charset="0"/>
              </a:rPr>
              <a:t>In Year 2 we continue to use a visual reminder for behaviour however it is slightly different to Year 1 as the children have learnt about the school rules fully by now. </a:t>
            </a:r>
          </a:p>
          <a:p>
            <a:endParaRPr lang="en-GB" sz="1800" dirty="0">
              <a:latin typeface="Comic Sans MS" panose="030F0702030302020204" pitchFamily="66" charset="0"/>
            </a:endParaRPr>
          </a:p>
          <a:p>
            <a:r>
              <a:rPr lang="en-GB" sz="1800" dirty="0">
                <a:latin typeface="Comic Sans MS" panose="030F0702030302020204" pitchFamily="66" charset="0"/>
              </a:rPr>
              <a:t>All children start the morning and afternoon on Green for good behaviour. 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Children not following behaviour expectations will firstly receive a verbal warning. If this behaviour continues the child will move their name to the red for stop coloured card. 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For repeatedly not following behaviour expectations or serious incidents the child will move their name to yellow, for a yellow sheet. 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Then the following procedures will take place:</a:t>
            </a:r>
          </a:p>
          <a:p>
            <a:endParaRPr lang="en-GB" sz="1800" dirty="0">
              <a:latin typeface="Comic Sans MS" panose="030F0702030302020204" pitchFamily="66" charset="0"/>
            </a:endParaRPr>
          </a:p>
          <a:p>
            <a:r>
              <a:rPr lang="en-GB" sz="1800" dirty="0">
                <a:latin typeface="Comic Sans MS" panose="030F0702030302020204" pitchFamily="66" charset="0"/>
              </a:rPr>
              <a:t>1 Yellow sheet = missed playtime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2 Yellow sheets = see Miss Corrigan or Mrs Birchall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3 Yellow sheets = Red sheet = see Mrs Wright</a:t>
            </a:r>
            <a:endParaRPr lang="en-GB" sz="1200" b="1" dirty="0">
              <a:latin typeface="Letter-join Print Plus 4" pitchFamily="50" charset="0"/>
            </a:endParaRPr>
          </a:p>
          <a:p>
            <a:endParaRPr lang="en-GB" sz="800" dirty="0"/>
          </a:p>
          <a:p>
            <a:endParaRPr lang="en-GB" sz="800" dirty="0"/>
          </a:p>
        </p:txBody>
      </p:sp>
      <p:pic>
        <p:nvPicPr>
          <p:cNvPr id="6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40205A4-AEBC-1EE4-DE6E-58E5C1CE09C4}"/>
              </a:ext>
            </a:extLst>
          </p:cNvPr>
          <p:cNvSpPr/>
          <p:nvPr/>
        </p:nvSpPr>
        <p:spPr>
          <a:xfrm>
            <a:off x="395536" y="1799492"/>
            <a:ext cx="1656184" cy="122413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FF37B5D-1344-F675-59A4-977379374AD9}"/>
              </a:ext>
            </a:extLst>
          </p:cNvPr>
          <p:cNvSpPr/>
          <p:nvPr/>
        </p:nvSpPr>
        <p:spPr>
          <a:xfrm>
            <a:off x="395536" y="366019"/>
            <a:ext cx="1656184" cy="1224136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CE0C1EA-0CB0-B0BE-3818-614D0DEA68AC}"/>
              </a:ext>
            </a:extLst>
          </p:cNvPr>
          <p:cNvSpPr/>
          <p:nvPr/>
        </p:nvSpPr>
        <p:spPr>
          <a:xfrm>
            <a:off x="395536" y="3222305"/>
            <a:ext cx="1656184" cy="1224136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06227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0" y="1639112"/>
            <a:ext cx="7175351" cy="1793167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7200" dirty="0">
                <a:latin typeface="Comic Sans MS" panose="030F0702030302020204" pitchFamily="66" charset="0"/>
              </a:rPr>
              <a:t>The Year 2 Curriculum</a:t>
            </a:r>
          </a:p>
        </p:txBody>
      </p:sp>
      <p:pic>
        <p:nvPicPr>
          <p:cNvPr id="7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47708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DFCBBA29-A5D6-1FA3-F43F-6FF27A87FF4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7122571-C561-F785-8DD0-7C49EF7850F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5B70842-3BAF-7773-B097-9D8C192C9A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6109"/>
            <a:ext cx="9144000" cy="5325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3032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446221-EBD8-E661-83E0-C3F054FA87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564904" y="-11049"/>
            <a:ext cx="6512511" cy="11430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Phonics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2E9CE6-050A-7881-5EC4-2629CAEDA30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95536" y="908720"/>
            <a:ext cx="8568952" cy="510483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dirty="0">
                <a:latin typeface="Comic Sans MS"/>
              </a:rPr>
              <a:t>We complete a Phase 5 phonic recap on our spelling scheme – Red Rose Spelling in Autumn 1. We will then move onto Red Rose Spelling in Autumn 2. </a:t>
            </a:r>
          </a:p>
          <a:p>
            <a:r>
              <a:rPr lang="en-GB" sz="2800" dirty="0">
                <a:latin typeface="Comic Sans MS"/>
              </a:rPr>
              <a:t>The spelling programme continues over the year building on your child's knowledge of spelling rules and application. </a:t>
            </a:r>
          </a:p>
          <a:p>
            <a:r>
              <a:rPr lang="en-GB" sz="2800" dirty="0">
                <a:latin typeface="Comic Sans MS"/>
              </a:rPr>
              <a:t>If a child still finds phonics tricky they will continue to receive support with this and have the same daily phonics sessions as in Year 1.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2175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71CBBB-6E69-1197-1A67-F7974FB453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764704" y="-8422"/>
            <a:ext cx="6512511" cy="11430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Guided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A38C0D-C41A-3B93-7FF8-350658CDE6A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79512" y="1196752"/>
            <a:ext cx="8784976" cy="593784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" indent="0">
              <a:buNone/>
            </a:pPr>
            <a:r>
              <a:rPr lang="en-GB" dirty="0">
                <a:latin typeface="Comic Sans MS" panose="030F0702030302020204" pitchFamily="66" charset="0"/>
              </a:rPr>
              <a:t>Children will read twice a week in school with an adult.</a:t>
            </a:r>
          </a:p>
          <a:p>
            <a:pPr marL="45720" indent="0">
              <a:buNone/>
            </a:pPr>
            <a:r>
              <a:rPr lang="en-GB" dirty="0">
                <a:latin typeface="Comic Sans MS" panose="030F0702030302020204" pitchFamily="66" charset="0"/>
              </a:rPr>
              <a:t>Read 1- will focus on application of phonics</a:t>
            </a:r>
          </a:p>
          <a:p>
            <a:pPr marL="45720" indent="0">
              <a:buNone/>
            </a:pPr>
            <a:r>
              <a:rPr lang="en-GB" dirty="0">
                <a:latin typeface="Comic Sans MS"/>
              </a:rPr>
              <a:t>Read 2- will focus on comprehension </a:t>
            </a:r>
            <a:endParaRPr lang="en-GB" dirty="0">
              <a:latin typeface="Comic Sans MS" panose="030F0702030302020204" pitchFamily="66" charset="0"/>
            </a:endParaRPr>
          </a:p>
          <a:p>
            <a:pPr marL="4572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45720" indent="0">
              <a:buNone/>
            </a:pPr>
            <a:r>
              <a:rPr lang="en-GB" dirty="0">
                <a:latin typeface="Comic Sans MS" panose="030F0702030302020204" pitchFamily="66" charset="0"/>
              </a:rPr>
              <a:t>Children will bring home their new reading book on a Friday. </a:t>
            </a:r>
          </a:p>
          <a:p>
            <a:pPr marL="45720" indent="0">
              <a:buNone/>
            </a:pPr>
            <a:r>
              <a:rPr lang="en-GB" dirty="0">
                <a:latin typeface="Comic Sans MS" panose="030F0702030302020204" pitchFamily="66" charset="0"/>
              </a:rPr>
              <a:t>Children still accessing Phonics lessons will read 3 times per week, just like last year. </a:t>
            </a:r>
          </a:p>
          <a:p>
            <a:pPr marL="4572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45720" indent="0">
              <a:buNone/>
            </a:pPr>
            <a:r>
              <a:rPr lang="en-GB" dirty="0">
                <a:latin typeface="Comic Sans MS"/>
              </a:rPr>
              <a:t>Our Reading Diaries are for you to record when you have read with your child. In school we have a ‘We Are Reading’ incentive. If your child has read three times in a week they will receive a ticket for the prize draw. They can then win a book of their choice I they have a ticket chosen at the end of each half term. </a:t>
            </a:r>
          </a:p>
        </p:txBody>
      </p:sp>
    </p:spTree>
    <p:extLst>
      <p:ext uri="{BB962C8B-B14F-4D97-AF65-F5344CB8AC3E}">
        <p14:creationId xmlns:p14="http://schemas.microsoft.com/office/powerpoint/2010/main" val="2409363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23528" y="1052736"/>
            <a:ext cx="8424936" cy="4896544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Encourage your child to read - anything and everything!!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Discuss books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In the front of the reading diary we have added a sheet with support ideas for reading at home.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Reading books are changed on Fridays. </a:t>
            </a:r>
          </a:p>
          <a:p>
            <a:pPr marL="4572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9451DA3C-F9CB-DB57-0116-55992C68DD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75013"/>
            <a:ext cx="9145016" cy="833707"/>
          </a:xfrm>
        </p:spPr>
        <p:txBody>
          <a:bodyPr/>
          <a:lstStyle/>
          <a:p>
            <a:pPr marL="0" indent="0" algn="l">
              <a:buNone/>
            </a:pPr>
            <a:r>
              <a:rPr lang="en-GB" sz="3600" u="sng" dirty="0">
                <a:latin typeface="Comic Sans MS" panose="030F0702030302020204" pitchFamily="66" charset="0"/>
              </a:rPr>
              <a:t>How can I support my child in reading?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Homework</a:t>
            </a:r>
            <a:endParaRPr lang="en-GB" sz="2800" dirty="0">
              <a:effectLst/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5536" y="1556792"/>
            <a:ext cx="8229600" cy="4104456"/>
          </a:xfrm>
        </p:spPr>
        <p:txBody>
          <a:bodyPr>
            <a:normAutofit fontScale="92500" lnSpcReduction="10000"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A homework grid will be posted on our website and on Seesaw for each half term.</a:t>
            </a:r>
          </a:p>
          <a:p>
            <a:endParaRPr lang="en-GB" sz="3000" dirty="0">
              <a:latin typeface="Comic Sans MS" panose="030F0702030302020204" pitchFamily="66" charset="0"/>
            </a:endParaRPr>
          </a:p>
          <a:p>
            <a:r>
              <a:rPr lang="en-GB" sz="3000" dirty="0">
                <a:latin typeface="Comic Sans MS" panose="030F0702030302020204" pitchFamily="66" charset="0"/>
              </a:rPr>
              <a:t>Children should respond to the activities on their Seesaw journal where possible, posting photographs or videos if appropriate.</a:t>
            </a:r>
          </a:p>
          <a:p>
            <a:endParaRPr lang="en-GB" sz="3000" dirty="0">
              <a:latin typeface="Comic Sans MS" panose="030F0702030302020204" pitchFamily="66" charset="0"/>
            </a:endParaRPr>
          </a:p>
          <a:p>
            <a:r>
              <a:rPr lang="en-GB" sz="3000" dirty="0">
                <a:latin typeface="Comic Sans MS" panose="030F0702030302020204" pitchFamily="66" charset="0"/>
              </a:rPr>
              <a:t>You will find your child’s own personal log in attached to the cover of their reading journal.</a:t>
            </a:r>
          </a:p>
          <a:p>
            <a:pPr marL="45720" indent="0">
              <a:buNone/>
            </a:pPr>
            <a:endParaRPr lang="en-GB" dirty="0">
              <a:latin typeface="Arial Rounded MT Bold" panose="020F0704030504030204" pitchFamily="34" charset="0"/>
            </a:endParaRPr>
          </a:p>
        </p:txBody>
      </p:sp>
      <p:pic>
        <p:nvPicPr>
          <p:cNvPr id="4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11702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8641B-F9B5-A6A2-58E2-3704BE2536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9712" y="5229200"/>
            <a:ext cx="6512511" cy="1143000"/>
          </a:xfrm>
        </p:spPr>
        <p:txBody>
          <a:bodyPr/>
          <a:lstStyle/>
          <a:p>
            <a:r>
              <a:rPr lang="en-GB" dirty="0"/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639DA2-8486-B161-B826-9CD298D6F79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84960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If you would like any other ways to support your child at home these are some resources we would recommend. </a:t>
            </a:r>
          </a:p>
          <a:p>
            <a:endParaRPr lang="en-GB" dirty="0"/>
          </a:p>
          <a:p>
            <a:r>
              <a:rPr lang="en-GB" dirty="0" err="1"/>
              <a:t>Numbots</a:t>
            </a:r>
            <a:r>
              <a:rPr lang="en-GB" dirty="0"/>
              <a:t>/ Times Tables Rockstars</a:t>
            </a:r>
          </a:p>
          <a:p>
            <a:r>
              <a:rPr lang="en-GB" dirty="0"/>
              <a:t>Reading each night at home </a:t>
            </a:r>
          </a:p>
          <a:p>
            <a:r>
              <a:rPr lang="en-GB" dirty="0"/>
              <a:t>Little Wandle phonics – parent section of the website has some resources for you and information to help you.</a:t>
            </a:r>
          </a:p>
          <a:p>
            <a:r>
              <a:rPr lang="en-GB" dirty="0"/>
              <a:t>Encourage writing opportunities at home.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13579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B82BB9-F030-5ABB-13B2-F1FE8AC8B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8B7CB5-AD12-4D06-43E0-B894E81D172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23528" y="731520"/>
            <a:ext cx="8568952" cy="3561576"/>
          </a:xfrm>
        </p:spPr>
        <p:txBody>
          <a:bodyPr>
            <a:normAutofit/>
          </a:bodyPr>
          <a:lstStyle/>
          <a:p>
            <a:r>
              <a:rPr lang="en-GB" dirty="0"/>
              <a:t>Our PE days are on Tuesday </a:t>
            </a:r>
            <a:r>
              <a:rPr lang="en-GB"/>
              <a:t>and Thursday. </a:t>
            </a:r>
            <a:endParaRPr lang="en-GB" dirty="0"/>
          </a:p>
          <a:p>
            <a:endParaRPr lang="en-GB" dirty="0"/>
          </a:p>
          <a:p>
            <a:r>
              <a:rPr lang="en-GB" dirty="0"/>
              <a:t>Children should have a full indoor and outdoor PE kit in school every day, which includes black trainers, not pumps. </a:t>
            </a:r>
          </a:p>
          <a:p>
            <a:endParaRPr lang="en-GB" dirty="0"/>
          </a:p>
          <a:p>
            <a:r>
              <a:rPr lang="en-GB" dirty="0"/>
              <a:t>Earrings should be removed on PE days. If you are still within your 6 week window after having them pierced, then children should have tape covering their earrings when they arrive in school. </a:t>
            </a:r>
          </a:p>
        </p:txBody>
      </p:sp>
    </p:spTree>
    <p:extLst>
      <p:ext uri="{BB962C8B-B14F-4D97-AF65-F5344CB8AC3E}">
        <p14:creationId xmlns:p14="http://schemas.microsoft.com/office/powerpoint/2010/main" val="31120256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5536" y="1052736"/>
            <a:ext cx="7776864" cy="3528392"/>
          </a:xfrm>
        </p:spPr>
        <p:txBody>
          <a:bodyPr>
            <a:no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As always, we are grateful for your support with our learning and homework in Year 2.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We are looking forward to a fun filled year with your children- if you have any concerns please feel free to talk to us, pass on a note or email the school.</a:t>
            </a:r>
            <a:endParaRPr lang="en-GB" sz="2800" dirty="0">
              <a:latin typeface="Comic Sans MS" panose="030F0702030302020204" pitchFamily="66" charset="0"/>
              <a:sym typeface="Wingdings" pitchFamily="2" charset="2"/>
            </a:endParaRPr>
          </a:p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parentalconcerns@trinitybuckshaw.lancs.sch.uk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  <a:sym typeface="Wingdings" pitchFamily="2" charset="2"/>
            </a:endParaRPr>
          </a:p>
        </p:txBody>
      </p:sp>
      <p:pic>
        <p:nvPicPr>
          <p:cNvPr id="4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487445"/>
      </p:ext>
    </p:extLst>
  </p:cSld>
  <p:clrMapOvr>
    <a:masterClrMapping/>
  </p:clrMapOvr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4149</TotalTime>
  <Words>950</Words>
  <Application>Microsoft Office PowerPoint</Application>
  <PresentationFormat>On-screen Show (4:3)</PresentationFormat>
  <Paragraphs>88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5" baseType="lpstr">
      <vt:lpstr>Arial</vt:lpstr>
      <vt:lpstr>Arial Rounded MT Bold</vt:lpstr>
      <vt:lpstr>Calibri</vt:lpstr>
      <vt:lpstr>Comic Sans MS</vt:lpstr>
      <vt:lpstr>Georgia</vt:lpstr>
      <vt:lpstr>Letter-join Print Plus 4</vt:lpstr>
      <vt:lpstr>SassoonPrimaryInfant</vt:lpstr>
      <vt:lpstr>Trebuchet MS</vt:lpstr>
      <vt:lpstr>Slipstream</vt:lpstr>
      <vt:lpstr>PowerPoint Presentation</vt:lpstr>
      <vt:lpstr>PowerPoint Presentation</vt:lpstr>
      <vt:lpstr>Keep up-to-date </vt:lpstr>
      <vt:lpstr>Transition to Year 1</vt:lpstr>
      <vt:lpstr>PowerPoint Presentation</vt:lpstr>
      <vt:lpstr>PowerPoint Presentation</vt:lpstr>
      <vt:lpstr>Behaviour system  </vt:lpstr>
      <vt:lpstr>PowerPoint Presentation</vt:lpstr>
      <vt:lpstr>PowerPoint Presentation</vt:lpstr>
      <vt:lpstr>Phonics</vt:lpstr>
      <vt:lpstr>Guided Reading</vt:lpstr>
      <vt:lpstr>How can I support my child in reading?</vt:lpstr>
      <vt:lpstr>Homework</vt:lpstr>
      <vt:lpstr>Homework</vt:lpstr>
      <vt:lpstr>PE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Year 1 Curriculum</dc:title>
  <dc:creator>TrinityBuckshaw</dc:creator>
  <cp:lastModifiedBy>Kirsten Price</cp:lastModifiedBy>
  <cp:revision>189</cp:revision>
  <cp:lastPrinted>2024-09-10T11:38:10Z</cp:lastPrinted>
  <dcterms:created xsi:type="dcterms:W3CDTF">2015-09-10T13:37:57Z</dcterms:created>
  <dcterms:modified xsi:type="dcterms:W3CDTF">2026-09-02T14:02:29Z</dcterms:modified>
</cp:coreProperties>
</file>