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6"/>
  </p:notesMasterIdLst>
  <p:handoutMasterIdLst>
    <p:handoutMasterId r:id="rId17"/>
  </p:handoutMasterIdLst>
  <p:sldIdLst>
    <p:sldId id="301" r:id="rId2"/>
    <p:sldId id="293" r:id="rId3"/>
    <p:sldId id="291" r:id="rId4"/>
    <p:sldId id="283" r:id="rId5"/>
    <p:sldId id="294" r:id="rId6"/>
    <p:sldId id="302" r:id="rId7"/>
    <p:sldId id="286" r:id="rId8"/>
    <p:sldId id="295" r:id="rId9"/>
    <p:sldId id="303" r:id="rId10"/>
    <p:sldId id="297" r:id="rId11"/>
    <p:sldId id="298" r:id="rId12"/>
    <p:sldId id="279" r:id="rId13"/>
    <p:sldId id="292" r:id="rId14"/>
    <p:sldId id="287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8" autoAdjust="0"/>
    <p:restoredTop sz="94660"/>
  </p:normalViewPr>
  <p:slideViewPr>
    <p:cSldViewPr>
      <p:cViewPr varScale="1">
        <p:scale>
          <a:sx n="82" d="100"/>
          <a:sy n="82" d="100"/>
        </p:scale>
        <p:origin x="120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Corrigan" userId="b9c88274-969e-411d-8691-6a10f461f3d7" providerId="ADAL" clId="{2DBD38CC-8985-47DA-9836-D1BBC969378D}"/>
    <pc:docChg chg="modSld">
      <pc:chgData name="Katie Corrigan" userId="b9c88274-969e-411d-8691-6a10f461f3d7" providerId="ADAL" clId="{2DBD38CC-8985-47DA-9836-D1BBC969378D}" dt="2024-09-03T10:26:56.851" v="38" actId="20577"/>
      <pc:docMkLst>
        <pc:docMk/>
      </pc:docMkLst>
      <pc:sldChg chg="modSp mod">
        <pc:chgData name="Katie Corrigan" userId="b9c88274-969e-411d-8691-6a10f461f3d7" providerId="ADAL" clId="{2DBD38CC-8985-47DA-9836-D1BBC969378D}" dt="2024-09-03T10:26:56.851" v="38" actId="20577"/>
        <pc:sldMkLst>
          <pc:docMk/>
          <pc:sldMk cId="3635166727" sldId="293"/>
        </pc:sldMkLst>
        <pc:spChg chg="mod">
          <ac:chgData name="Katie Corrigan" userId="b9c88274-969e-411d-8691-6a10f461f3d7" providerId="ADAL" clId="{2DBD38CC-8985-47DA-9836-D1BBC969378D}" dt="2024-09-03T10:26:56.851" v="38" actId="20577"/>
          <ac:spMkLst>
            <pc:docMk/>
            <pc:sldMk cId="3635166727" sldId="293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07B5B-7285-4B06-BBC6-E164F9077FA8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F794-6AC4-42E2-8443-E6E18285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64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8402B-E19E-4A1E-B87A-977BF36335D5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96B64-0E7B-418C-B0BF-0C677C321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2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6000">
              <a:srgbClr val="7030A0"/>
            </a:gs>
            <a:gs pos="36000">
              <a:srgbClr val="9966FF"/>
            </a:gs>
            <a:gs pos="44000">
              <a:srgbClr val="CC99FF"/>
            </a:gs>
            <a:gs pos="97000">
              <a:srgbClr val="7030A0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116B27-0566-45D5-A367-100819F09F05}" type="datetimeFigureOut">
              <a:rPr lang="en-GB" smtClean="0"/>
              <a:pPr/>
              <a:t>10/09/2024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arentalconcerns@trinitybuckshaw.lancs.sch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59A51423-1256-22E8-F167-2145836A7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07" y="6235962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F8561B-130F-5BDF-24EB-E9177E09F6B5}"/>
              </a:ext>
            </a:extLst>
          </p:cNvPr>
          <p:cNvSpPr/>
          <p:nvPr/>
        </p:nvSpPr>
        <p:spPr>
          <a:xfrm>
            <a:off x="1043608" y="62626"/>
            <a:ext cx="6233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to 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2P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Explosion 1 15">
            <a:extLst>
              <a:ext uri="{FF2B5EF4-FFF2-40B4-BE49-F238E27FC236}">
                <a16:creationId xmlns:a16="http://schemas.microsoft.com/office/drawing/2014/main" id="{3C9A103A-0E34-7658-771F-99E6D8BABD3F}"/>
              </a:ext>
            </a:extLst>
          </p:cNvPr>
          <p:cNvSpPr/>
          <p:nvPr/>
        </p:nvSpPr>
        <p:spPr>
          <a:xfrm>
            <a:off x="414805" y="908720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SassoonPrimaryInfant" pitchFamily="2" charset="0"/>
              </a:rPr>
              <a:t>Miss Price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Explosion 1 15">
            <a:extLst>
              <a:ext uri="{FF2B5EF4-FFF2-40B4-BE49-F238E27FC236}">
                <a16:creationId xmlns:a16="http://schemas.microsoft.com/office/drawing/2014/main" id="{7FA89162-F922-ABBB-259C-128375BAE165}"/>
              </a:ext>
            </a:extLst>
          </p:cNvPr>
          <p:cNvSpPr/>
          <p:nvPr/>
        </p:nvSpPr>
        <p:spPr>
          <a:xfrm>
            <a:off x="2150604" y="3459776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SassoonPrimaryInfant" pitchFamily="2" charset="0"/>
              </a:rPr>
              <a:t>Mrs </a:t>
            </a:r>
            <a:r>
              <a:rPr lang="en-GB" sz="2400" b="1" dirty="0" err="1" smtClean="0">
                <a:solidFill>
                  <a:schemeClr val="tx1"/>
                </a:solidFill>
                <a:latin typeface="SassoonPrimaryInfant" pitchFamily="2" charset="0"/>
              </a:rPr>
              <a:t>Iozzi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Explosion 1 15">
            <a:extLst>
              <a:ext uri="{FF2B5EF4-FFF2-40B4-BE49-F238E27FC236}">
                <a16:creationId xmlns:a16="http://schemas.microsoft.com/office/drawing/2014/main" id="{F1F458D8-04A6-C1AF-D3E2-89DA373CCD5D}"/>
              </a:ext>
            </a:extLst>
          </p:cNvPr>
          <p:cNvSpPr/>
          <p:nvPr/>
        </p:nvSpPr>
        <p:spPr>
          <a:xfrm>
            <a:off x="5127499" y="1484784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SassoonPrimaryInfant" pitchFamily="2" charset="0"/>
              </a:rPr>
              <a:t>Miss Cockcroft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181528" cy="478571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aim of this PowerPoint is to provide you with some insight into Year 2 and how we aim to support your children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If you have any queries following this please email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parentalconcerns@trinitybuckshaw.lancs.sch.uk</a:t>
            </a:r>
            <a:r>
              <a:rPr lang="en-GB" sz="2800" dirty="0">
                <a:latin typeface="Comic Sans MS" panose="030F0702030302020204" pitchFamily="66" charset="0"/>
              </a:rPr>
              <a:t> and address FAO Year 2 and we will endeavour to answer any question.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6655" y="116632"/>
            <a:ext cx="27831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Welcome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3516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67744" y="3789040"/>
            <a:ext cx="5328592" cy="199357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182" y="1412776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*Our Instagram page </a:t>
            </a:r>
            <a:r>
              <a:rPr lang="en-GB" sz="3200" dirty="0">
                <a:latin typeface="Comic Sans MS" panose="030F0702030302020204" pitchFamily="66" charset="0"/>
              </a:rPr>
              <a:t>@</a:t>
            </a:r>
            <a:r>
              <a:rPr lang="en-GB" sz="2400" dirty="0">
                <a:latin typeface="Comic Sans MS" panose="030F0702030302020204" pitchFamily="66" charset="0"/>
              </a:rPr>
              <a:t>trinitycemethodistprimary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Our School app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Seesaw for homework grids and activities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en-GB" dirty="0">
                <a:latin typeface="Comic Sans MS" panose="030F0702030302020204" pitchFamily="66" charset="0"/>
              </a:rPr>
              <a:t>Keep up-to-date</a:t>
            </a:r>
            <a:r>
              <a:rPr lang="en-GB" dirty="0">
                <a:latin typeface="Arial Rounded MT Bold" panose="020F0704030504030204" pitchFamily="34" charset="0"/>
              </a:rPr>
              <a:t/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376" y="1988840"/>
            <a:ext cx="813564" cy="791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288" y="5550554"/>
            <a:ext cx="1832614" cy="111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9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514" y="21100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Transition to Year 1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280920" cy="4113284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Year 2 we are working towards more structured learning with a reduction in play based learning activities. However we still have lots of fun!</a:t>
            </a:r>
          </a:p>
          <a:p>
            <a:pPr marL="4572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Children complete the same lessons as they did in Year 1 and still have access to some activities in our provision for Maths and English when appropriate.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1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-70036" y="980728"/>
            <a:ext cx="9073008" cy="17281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omic Sans MS" panose="030F0702030302020204" pitchFamily="66" charset="0"/>
              </a:rPr>
              <a:t>Please help us to create independent learners by encouraging your child to: 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Take responsibility for their belongings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Prepare for PE lessons by learning to put on and take off their own uniform, including fastening their own school shoes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Work independently (including for homework- once they understand the task)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Persevere with tasks, even when they find something tricky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Ask questions when they are unsure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omic Sans MS" panose="030F0702030302020204" pitchFamily="66" charset="0"/>
              </a:rPr>
              <a:t>We want to work with you to create independent, resilient young children who are thriving both in school and at home.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97779" y="121195"/>
            <a:ext cx="7772400" cy="1470025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>
                <a:latin typeface="Comic Sans MS" panose="030F0702030302020204" pitchFamily="66" charset="0"/>
              </a:rPr>
              <a:t>Independence</a:t>
            </a:r>
          </a:p>
        </p:txBody>
      </p:sp>
      <p:pic>
        <p:nvPicPr>
          <p:cNvPr id="8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76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08581-AFAF-53AB-A057-4F7B76CB4278}"/>
              </a:ext>
            </a:extLst>
          </p:cNvPr>
          <p:cNvSpPr txBox="1">
            <a:spLocks/>
          </p:cNvSpPr>
          <p:nvPr/>
        </p:nvSpPr>
        <p:spPr>
          <a:xfrm>
            <a:off x="2376265" y="5070798"/>
            <a:ext cx="6512511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>
                <a:latin typeface="Comic Sans MS" panose="030F0702030302020204" pitchFamily="66" charset="0"/>
              </a:rPr>
              <a:t>Behaviour system 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262CD-3CC7-377C-3F23-708AFBC99413}"/>
              </a:ext>
            </a:extLst>
          </p:cNvPr>
          <p:cNvSpPr txBox="1"/>
          <p:nvPr/>
        </p:nvSpPr>
        <p:spPr>
          <a:xfrm>
            <a:off x="692696" y="764704"/>
            <a:ext cx="77586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Comic Sans MS" panose="030F0702030302020204" pitchFamily="66" charset="0"/>
              </a:rPr>
              <a:t>Throughout your child's time in school they have learnt the Trinity </a:t>
            </a:r>
            <a:r>
              <a:rPr lang="en-US" dirty="0">
                <a:latin typeface="Comic Sans MS" panose="030F0702030302020204" pitchFamily="66" charset="0"/>
              </a:rPr>
              <a:t>behavior</a:t>
            </a:r>
            <a:r>
              <a:rPr lang="en-US" sz="1800" dirty="0">
                <a:latin typeface="Comic Sans MS" panose="030F0702030302020204" pitchFamily="66" charset="0"/>
              </a:rPr>
              <a:t> expectations. </a:t>
            </a:r>
          </a:p>
          <a:p>
            <a:endParaRPr lang="en-US" sz="1800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We reward children with verbal praise, stickers, golden tickets and house team points for Christian Values.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Golden tickets enter your child into a lucky draw whereby they can win a tea party with </a:t>
            </a:r>
            <a:r>
              <a:rPr lang="en-US" dirty="0" err="1">
                <a:latin typeface="Comic Sans MS" panose="030F0702030302020204" pitchFamily="66" charset="0"/>
              </a:rPr>
              <a:t>Mrs</a:t>
            </a:r>
            <a:r>
              <a:rPr lang="en-US" dirty="0">
                <a:latin typeface="Comic Sans MS" panose="030F0702030302020204" pitchFamily="66" charset="0"/>
              </a:rPr>
              <a:t> Wright.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The House team which gains the most team in a half terms receives an extra play time with the equipment.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01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265" y="5070798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Behaviour system 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>
          <a:xfrm>
            <a:off x="2267744" y="404664"/>
            <a:ext cx="6925416" cy="4680520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In Year 2 we continue to use a visual reminder for behaviour however it is slightly different to Year 1 as the children have learnt about the school rules fully by now. 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All children start the morning and afternoon on Green for good behaviour.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Children not following behaviour expectations will firstly receive a verbal warning. If this behaviour continues the child will move their name to the red for stop coloured card.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For repeatedly not following behaviour expectations or serious incidents the child will move their name to yellow, for a yellow sheet.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Then the following procedures will take place: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1 Yellow sheet = missed playtime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2 Yellow sheets = see Miss Corrigan or Mrs Smith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3 Yellow sheets = Red sheet = see Mrs Wright or Mrs Corrigan</a:t>
            </a:r>
          </a:p>
          <a:p>
            <a:endParaRPr lang="en-GB" sz="1200" b="1" dirty="0">
              <a:latin typeface="Letter-join Print Plus 4" pitchFamily="50" charset="0"/>
            </a:endParaRPr>
          </a:p>
          <a:p>
            <a:endParaRPr lang="en-GB" sz="800" dirty="0"/>
          </a:p>
          <a:p>
            <a:endParaRPr lang="en-GB" sz="800" dirty="0"/>
          </a:p>
        </p:txBody>
      </p:sp>
      <p:pic>
        <p:nvPicPr>
          <p:cNvPr id="6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40205A4-AEBC-1EE4-DE6E-58E5C1CE09C4}"/>
              </a:ext>
            </a:extLst>
          </p:cNvPr>
          <p:cNvSpPr/>
          <p:nvPr/>
        </p:nvSpPr>
        <p:spPr>
          <a:xfrm>
            <a:off x="395536" y="1799492"/>
            <a:ext cx="1656184" cy="122413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F37B5D-1344-F675-59A4-977379374AD9}"/>
              </a:ext>
            </a:extLst>
          </p:cNvPr>
          <p:cNvSpPr/>
          <p:nvPr/>
        </p:nvSpPr>
        <p:spPr>
          <a:xfrm>
            <a:off x="395536" y="366019"/>
            <a:ext cx="1656184" cy="122413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E0C1EA-0CB0-B0BE-3818-614D0DEA68AC}"/>
              </a:ext>
            </a:extLst>
          </p:cNvPr>
          <p:cNvSpPr/>
          <p:nvPr/>
        </p:nvSpPr>
        <p:spPr>
          <a:xfrm>
            <a:off x="395536" y="3222305"/>
            <a:ext cx="1656184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62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639112"/>
            <a:ext cx="7175351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7200" dirty="0">
                <a:latin typeface="Comic Sans MS" panose="030F0702030302020204" pitchFamily="66" charset="0"/>
              </a:rPr>
              <a:t>The Year 2 Curriculum</a:t>
            </a: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77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FCBBA29-A5D6-1FA3-F43F-6FF27A87FF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7122571-C561-F785-8DD0-7C49EF785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70842-3BAF-7773-B097-9D8C192C9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109"/>
            <a:ext cx="9144000" cy="532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0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6221-EBD8-E661-83E0-C3F054FA8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564904" y="-11049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E9CE6-050A-7881-5EC4-2629CAEDA30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5536" y="908720"/>
            <a:ext cx="8568952" cy="51048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We continue with Little Wandle phonics for the first half term before moving onto a spelling programme. </a:t>
            </a:r>
          </a:p>
          <a:p>
            <a:r>
              <a:rPr lang="en-GB" sz="2800" dirty="0">
                <a:latin typeface="Comic Sans MS"/>
              </a:rPr>
              <a:t>The spelling programme continues over the year building on your child's knowledge of spelling rules and application. </a:t>
            </a:r>
          </a:p>
          <a:p>
            <a:r>
              <a:rPr lang="en-GB" sz="2800" dirty="0">
                <a:latin typeface="Comic Sans MS"/>
              </a:rPr>
              <a:t>If a child still finds phonics tricky they will continue to receive support with this.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1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1CBBB-6E69-1197-1A67-F7974FB45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64704" y="-8422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Guided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38C0D-C41A-3B93-7FF8-350658CDE6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9378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read twice a week in school with an adult.</a:t>
            </a: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Read 1- will focus on application of phonics</a:t>
            </a: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Read 2- will focus on comprehension </a:t>
            </a: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bring home their new reading book on a Friday. </a:t>
            </a: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Our Reading Diaries are for you to record when you have read with your child. In school we have a ‘We Are Reading’ incentive. If your child has read three times in a week they will receive a ticket for the prize draw. They can then win a book of their choice I they have a ticket chosen at the end of each half term. </a:t>
            </a:r>
          </a:p>
        </p:txBody>
      </p:sp>
    </p:spTree>
    <p:extLst>
      <p:ext uri="{BB962C8B-B14F-4D97-AF65-F5344CB8AC3E}">
        <p14:creationId xmlns:p14="http://schemas.microsoft.com/office/powerpoint/2010/main" val="24093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424936" cy="489654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Encourage your child to read - anything and everything!!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Discuss books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In the front of the reading diary we have added a sheet with support ideas for reading at home. 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Reading books are changed on Fridays.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451DA3C-F9CB-DB57-0116-55992C68D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75013"/>
            <a:ext cx="9145016" cy="833707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How can I support my child in reading?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Homework</a:t>
            </a:r>
            <a:endParaRPr lang="en-GB" sz="28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229600" cy="4104456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A homework grid will be posted on our website and on Seesaw for each half term.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Children should respond to the activities on their Seesaw journal where possible, posting photographs or videos if appropriate.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You will find your child’s own personal log in attached to the cover of their reading journal.</a:t>
            </a:r>
          </a:p>
          <a:p>
            <a:pPr marL="4572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17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052736"/>
            <a:ext cx="7776864" cy="35283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As always, we are grateful for your support with our learning and homework in Year 2.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looking forward to a fun filled year with your children- if you have any concerns please feel free to talk to us, pass on a note or email the school.</a:t>
            </a:r>
            <a:endParaRPr lang="en-GB" sz="2800" dirty="0">
              <a:latin typeface="Comic Sans MS" panose="030F0702030302020204" pitchFamily="66" charset="0"/>
              <a:sym typeface="Wingdings" pitchFamily="2" charset="2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parentalconcerns@trinitybuckshaw.lancs.sch.uk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sym typeface="Wingdings" pitchFamily="2" charset="2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8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3814</TotalTime>
  <Words>685</Words>
  <Application>Microsoft Office PowerPoint</Application>
  <PresentationFormat>On-screen Show (4:3)</PresentationFormat>
  <Paragraphs>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Arial Rounded MT Bold</vt:lpstr>
      <vt:lpstr>Calibri</vt:lpstr>
      <vt:lpstr>Comic Sans MS</vt:lpstr>
      <vt:lpstr>Georgia</vt:lpstr>
      <vt:lpstr>Letter-join Print Plus 4</vt:lpstr>
      <vt:lpstr>SassoonPrimaryInfant</vt:lpstr>
      <vt:lpstr>Trebuchet MS</vt:lpstr>
      <vt:lpstr>Wingdings</vt:lpstr>
      <vt:lpstr>Slipstream</vt:lpstr>
      <vt:lpstr>PowerPoint Presentation</vt:lpstr>
      <vt:lpstr>PowerPoint Presentation</vt:lpstr>
      <vt:lpstr>Keep up-to-date </vt:lpstr>
      <vt:lpstr>Transition to Year 1</vt:lpstr>
      <vt:lpstr>PowerPoint Presentation</vt:lpstr>
      <vt:lpstr>PowerPoint Presentation</vt:lpstr>
      <vt:lpstr>Behaviour system  </vt:lpstr>
      <vt:lpstr>PowerPoint Presentation</vt:lpstr>
      <vt:lpstr>PowerPoint Presentation</vt:lpstr>
      <vt:lpstr>Phonics</vt:lpstr>
      <vt:lpstr>Guided Reading</vt:lpstr>
      <vt:lpstr>How can I support my child in reading?</vt:lpstr>
      <vt:lpstr>Homework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Year 1 Curriculum</dc:title>
  <dc:creator>TrinityBuckshaw</dc:creator>
  <cp:lastModifiedBy>Kirsten Price</cp:lastModifiedBy>
  <cp:revision>188</cp:revision>
  <cp:lastPrinted>2024-09-10T11:38:10Z</cp:lastPrinted>
  <dcterms:created xsi:type="dcterms:W3CDTF">2015-09-10T13:37:57Z</dcterms:created>
  <dcterms:modified xsi:type="dcterms:W3CDTF">2024-09-10T15:51:48Z</dcterms:modified>
</cp:coreProperties>
</file>